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8603" r:id="rId6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6986F-491A-42DB-828C-C87C74991583}" v="1" dt="2021-11-29T00:57:32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Reid" userId="e1698ce8-69b5-4f8f-9daa-2eaec1f8ef38" providerId="ADAL" clId="{BB26986F-491A-42DB-828C-C87C74991583}"/>
    <pc:docChg chg="addSld modSld">
      <pc:chgData name="Mike Reid" userId="e1698ce8-69b5-4f8f-9daa-2eaec1f8ef38" providerId="ADAL" clId="{BB26986F-491A-42DB-828C-C87C74991583}" dt="2021-11-29T00:58:58.951" v="28" actId="255"/>
      <pc:docMkLst>
        <pc:docMk/>
      </pc:docMkLst>
      <pc:sldChg chg="modSp add mod">
        <pc:chgData name="Mike Reid" userId="e1698ce8-69b5-4f8f-9daa-2eaec1f8ef38" providerId="ADAL" clId="{BB26986F-491A-42DB-828C-C87C74991583}" dt="2021-11-29T00:58:16.364" v="19"/>
        <pc:sldMkLst>
          <pc:docMk/>
          <pc:sldMk cId="1865525904" sldId="257"/>
        </pc:sldMkLst>
        <pc:spChg chg="mod">
          <ac:chgData name="Mike Reid" userId="e1698ce8-69b5-4f8f-9daa-2eaec1f8ef38" providerId="ADAL" clId="{BB26986F-491A-42DB-828C-C87C74991583}" dt="2021-11-29T00:58:16.364" v="19"/>
          <ac:spMkLst>
            <pc:docMk/>
            <pc:sldMk cId="1865525904" sldId="257"/>
            <ac:spMk id="4" creationId="{C9001B86-1443-47EC-B6DC-846CE4E471CE}"/>
          </ac:spMkLst>
        </pc:spChg>
      </pc:sldChg>
      <pc:sldChg chg="modSp mod">
        <pc:chgData name="Mike Reid" userId="e1698ce8-69b5-4f8f-9daa-2eaec1f8ef38" providerId="ADAL" clId="{BB26986F-491A-42DB-828C-C87C74991583}" dt="2021-11-29T00:58:58.951" v="28" actId="255"/>
        <pc:sldMkLst>
          <pc:docMk/>
          <pc:sldMk cId="1397675237" sldId="8603"/>
        </pc:sldMkLst>
        <pc:graphicFrameChg chg="mod modGraphic">
          <ac:chgData name="Mike Reid" userId="e1698ce8-69b5-4f8f-9daa-2eaec1f8ef38" providerId="ADAL" clId="{BB26986F-491A-42DB-828C-C87C74991583}" dt="2021-11-29T00:58:58.951" v="28" actId="255"/>
          <ac:graphicFrameMkLst>
            <pc:docMk/>
            <pc:sldMk cId="1397675237" sldId="8603"/>
            <ac:graphicFrameMk id="7" creationId="{D16F6116-8E88-4E81-8A80-B46F60766FC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F6C7-FC32-40CE-89F8-F1280DECD0B5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0798-643F-4FBA-BCCA-28EE557C47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563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5">
            <a:extLst>
              <a:ext uri="{FF2B5EF4-FFF2-40B4-BE49-F238E27FC236}">
                <a16:creationId xmlns:a16="http://schemas.microsoft.com/office/drawing/2014/main" id="{332CD06C-42C1-4DF5-AEBC-2DBE2DAFBA10}"/>
              </a:ext>
            </a:extLst>
          </p:cNvPr>
          <p:cNvSpPr>
            <a:spLocks/>
          </p:cNvSpPr>
          <p:nvPr/>
        </p:nvSpPr>
        <p:spPr bwMode="auto">
          <a:xfrm flipH="1">
            <a:off x="-2935513" y="4166205"/>
            <a:ext cx="11139999" cy="3591552"/>
          </a:xfrm>
          <a:custGeom>
            <a:avLst/>
            <a:gdLst>
              <a:gd name="T0" fmla="*/ 6807 w 8055"/>
              <a:gd name="T1" fmla="*/ 1082 h 2594"/>
              <a:gd name="T2" fmla="*/ 3279 w 8055"/>
              <a:gd name="T3" fmla="*/ 786 h 2594"/>
              <a:gd name="T4" fmla="*/ 1046 w 8055"/>
              <a:gd name="T5" fmla="*/ 5 h 2594"/>
              <a:gd name="T6" fmla="*/ 1063 w 8055"/>
              <a:gd name="T7" fmla="*/ 6 h 2594"/>
              <a:gd name="T8" fmla="*/ 0 w 8055"/>
              <a:gd name="T9" fmla="*/ 292 h 2594"/>
              <a:gd name="T10" fmla="*/ 1311 w 8055"/>
              <a:gd name="T11" fmla="*/ 482 h 2594"/>
              <a:gd name="T12" fmla="*/ 3231 w 8055"/>
              <a:gd name="T13" fmla="*/ 1898 h 2594"/>
              <a:gd name="T14" fmla="*/ 5831 w 8055"/>
              <a:gd name="T15" fmla="*/ 1722 h 2594"/>
              <a:gd name="T16" fmla="*/ 8055 w 8055"/>
              <a:gd name="T17" fmla="*/ 1346 h 2594"/>
              <a:gd name="T18" fmla="*/ 8055 w 8055"/>
              <a:gd name="T19" fmla="*/ 1098 h 2594"/>
              <a:gd name="T20" fmla="*/ 6807 w 8055"/>
              <a:gd name="T21" fmla="*/ 1082 h 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55" h="2594">
                <a:moveTo>
                  <a:pt x="6807" y="1082"/>
                </a:moveTo>
                <a:cubicBezTo>
                  <a:pt x="5911" y="1330"/>
                  <a:pt x="4872" y="1860"/>
                  <a:pt x="3279" y="786"/>
                </a:cubicBezTo>
                <a:cubicBezTo>
                  <a:pt x="2364" y="169"/>
                  <a:pt x="1673" y="0"/>
                  <a:pt x="1046" y="5"/>
                </a:cubicBezTo>
                <a:cubicBezTo>
                  <a:pt x="1057" y="6"/>
                  <a:pt x="1063" y="6"/>
                  <a:pt x="1063" y="6"/>
                </a:cubicBezTo>
                <a:cubicBezTo>
                  <a:pt x="1063" y="6"/>
                  <a:pt x="530" y="57"/>
                  <a:pt x="0" y="292"/>
                </a:cubicBezTo>
                <a:cubicBezTo>
                  <a:pt x="399" y="260"/>
                  <a:pt x="917" y="274"/>
                  <a:pt x="1311" y="482"/>
                </a:cubicBezTo>
                <a:cubicBezTo>
                  <a:pt x="2055" y="874"/>
                  <a:pt x="2783" y="1610"/>
                  <a:pt x="3231" y="1898"/>
                </a:cubicBezTo>
                <a:cubicBezTo>
                  <a:pt x="3598" y="2134"/>
                  <a:pt x="4463" y="2594"/>
                  <a:pt x="5831" y="1722"/>
                </a:cubicBezTo>
                <a:cubicBezTo>
                  <a:pt x="7199" y="850"/>
                  <a:pt x="8055" y="1346"/>
                  <a:pt x="8055" y="1346"/>
                </a:cubicBezTo>
                <a:cubicBezTo>
                  <a:pt x="8055" y="1098"/>
                  <a:pt x="8055" y="1098"/>
                  <a:pt x="8055" y="1098"/>
                </a:cubicBezTo>
                <a:cubicBezTo>
                  <a:pt x="8055" y="1098"/>
                  <a:pt x="7703" y="834"/>
                  <a:pt x="6807" y="1082"/>
                </a:cubicBezTo>
                <a:close/>
              </a:path>
            </a:pathLst>
          </a:custGeom>
          <a:gradFill flip="none" rotWithShape="1">
            <a:gsLst>
              <a:gs pos="17000">
                <a:srgbClr val="360F3C">
                  <a:alpha val="70000"/>
                </a:srgbClr>
              </a:gs>
              <a:gs pos="57000">
                <a:srgbClr val="5C1C8C">
                  <a:alpha val="20000"/>
                </a:srgbClr>
              </a:gs>
              <a:gs pos="94000">
                <a:srgbClr val="C72032">
                  <a:alpha val="5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76E05CA3-D21A-42E0-A63A-D375E1C1E26E}"/>
              </a:ext>
            </a:extLst>
          </p:cNvPr>
          <p:cNvSpPr>
            <a:spLocks/>
          </p:cNvSpPr>
          <p:nvPr/>
        </p:nvSpPr>
        <p:spPr bwMode="auto">
          <a:xfrm flipH="1">
            <a:off x="6738333" y="4064389"/>
            <a:ext cx="5985254" cy="2631276"/>
          </a:xfrm>
          <a:custGeom>
            <a:avLst/>
            <a:gdLst>
              <a:gd name="T0" fmla="*/ 2196 w 4328"/>
              <a:gd name="T1" fmla="*/ 1896 h 1900"/>
              <a:gd name="T2" fmla="*/ 2448 w 4328"/>
              <a:gd name="T3" fmla="*/ 992 h 1900"/>
              <a:gd name="T4" fmla="*/ 4328 w 4328"/>
              <a:gd name="T5" fmla="*/ 80 h 1900"/>
              <a:gd name="T6" fmla="*/ 1632 w 4328"/>
              <a:gd name="T7" fmla="*/ 420 h 1900"/>
              <a:gd name="T8" fmla="*/ 248 w 4328"/>
              <a:gd name="T9" fmla="*/ 1900 h 1900"/>
              <a:gd name="T10" fmla="*/ 2196 w 4328"/>
              <a:gd name="T11" fmla="*/ 1896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28" h="1900">
                <a:moveTo>
                  <a:pt x="2196" y="1896"/>
                </a:moveTo>
                <a:cubicBezTo>
                  <a:pt x="2196" y="1896"/>
                  <a:pt x="2113" y="1475"/>
                  <a:pt x="2448" y="992"/>
                </a:cubicBezTo>
                <a:cubicBezTo>
                  <a:pt x="2992" y="208"/>
                  <a:pt x="4328" y="80"/>
                  <a:pt x="4328" y="80"/>
                </a:cubicBezTo>
                <a:cubicBezTo>
                  <a:pt x="4328" y="80"/>
                  <a:pt x="3161" y="0"/>
                  <a:pt x="1632" y="420"/>
                </a:cubicBezTo>
                <a:cubicBezTo>
                  <a:pt x="0" y="868"/>
                  <a:pt x="248" y="1900"/>
                  <a:pt x="248" y="1900"/>
                </a:cubicBezTo>
                <a:lnTo>
                  <a:pt x="2196" y="1896"/>
                </a:lnTo>
                <a:close/>
              </a:path>
            </a:pathLst>
          </a:custGeom>
          <a:gradFill flip="none" rotWithShape="1">
            <a:gsLst>
              <a:gs pos="37000">
                <a:srgbClr val="D93B50">
                  <a:alpha val="50000"/>
                </a:srgbClr>
              </a:gs>
              <a:gs pos="0">
                <a:srgbClr val="C72032">
                  <a:alpha val="80000"/>
                </a:srgbClr>
              </a:gs>
              <a:gs pos="95575">
                <a:srgbClr val="5C1C8C">
                  <a:alpha val="35000"/>
                </a:srgbClr>
              </a:gs>
            </a:gsLst>
            <a:lin ang="1890000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34F0ED-53FA-453F-AAA8-F2EA2B574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32" y="728148"/>
            <a:ext cx="3024336" cy="996252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800" y="2350800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800" y="4899600"/>
            <a:ext cx="9144000" cy="6264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871" y="6230847"/>
            <a:ext cx="5761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78496" y="6230847"/>
            <a:ext cx="173606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20670" y="6230847"/>
            <a:ext cx="533650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971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/>
        </p:nvSpPr>
        <p:spPr>
          <a:xfrm>
            <a:off x="0" y="0"/>
            <a:ext cx="3935413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00" y="457200"/>
            <a:ext cx="3315600" cy="13248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01812" y="457200"/>
            <a:ext cx="7724987" cy="562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6400" y="3117600"/>
            <a:ext cx="3315600" cy="18468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94471A-234C-42ED-A5ED-079831938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0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5">
            <a:extLst>
              <a:ext uri="{FF2B5EF4-FFF2-40B4-BE49-F238E27FC236}">
                <a16:creationId xmlns:a16="http://schemas.microsoft.com/office/drawing/2014/main" id="{A60732D9-43AE-45F7-B226-98D000B102F6}"/>
              </a:ext>
            </a:extLst>
          </p:cNvPr>
          <p:cNvSpPr>
            <a:spLocks/>
          </p:cNvSpPr>
          <p:nvPr/>
        </p:nvSpPr>
        <p:spPr bwMode="auto">
          <a:xfrm flipH="1">
            <a:off x="-2935513" y="4166205"/>
            <a:ext cx="11139999" cy="3591552"/>
          </a:xfrm>
          <a:custGeom>
            <a:avLst/>
            <a:gdLst>
              <a:gd name="T0" fmla="*/ 6807 w 8055"/>
              <a:gd name="T1" fmla="*/ 1082 h 2594"/>
              <a:gd name="T2" fmla="*/ 3279 w 8055"/>
              <a:gd name="T3" fmla="*/ 786 h 2594"/>
              <a:gd name="T4" fmla="*/ 1046 w 8055"/>
              <a:gd name="T5" fmla="*/ 5 h 2594"/>
              <a:gd name="T6" fmla="*/ 1063 w 8055"/>
              <a:gd name="T7" fmla="*/ 6 h 2594"/>
              <a:gd name="T8" fmla="*/ 0 w 8055"/>
              <a:gd name="T9" fmla="*/ 292 h 2594"/>
              <a:gd name="T10" fmla="*/ 1311 w 8055"/>
              <a:gd name="T11" fmla="*/ 482 h 2594"/>
              <a:gd name="T12" fmla="*/ 3231 w 8055"/>
              <a:gd name="T13" fmla="*/ 1898 h 2594"/>
              <a:gd name="T14" fmla="*/ 5831 w 8055"/>
              <a:gd name="T15" fmla="*/ 1722 h 2594"/>
              <a:gd name="T16" fmla="*/ 8055 w 8055"/>
              <a:gd name="T17" fmla="*/ 1346 h 2594"/>
              <a:gd name="T18" fmla="*/ 8055 w 8055"/>
              <a:gd name="T19" fmla="*/ 1098 h 2594"/>
              <a:gd name="T20" fmla="*/ 6807 w 8055"/>
              <a:gd name="T21" fmla="*/ 1082 h 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55" h="2594">
                <a:moveTo>
                  <a:pt x="6807" y="1082"/>
                </a:moveTo>
                <a:cubicBezTo>
                  <a:pt x="5911" y="1330"/>
                  <a:pt x="4872" y="1860"/>
                  <a:pt x="3279" y="786"/>
                </a:cubicBezTo>
                <a:cubicBezTo>
                  <a:pt x="2364" y="169"/>
                  <a:pt x="1673" y="0"/>
                  <a:pt x="1046" y="5"/>
                </a:cubicBezTo>
                <a:cubicBezTo>
                  <a:pt x="1057" y="6"/>
                  <a:pt x="1063" y="6"/>
                  <a:pt x="1063" y="6"/>
                </a:cubicBezTo>
                <a:cubicBezTo>
                  <a:pt x="1063" y="6"/>
                  <a:pt x="530" y="57"/>
                  <a:pt x="0" y="292"/>
                </a:cubicBezTo>
                <a:cubicBezTo>
                  <a:pt x="399" y="260"/>
                  <a:pt x="917" y="274"/>
                  <a:pt x="1311" y="482"/>
                </a:cubicBezTo>
                <a:cubicBezTo>
                  <a:pt x="2055" y="874"/>
                  <a:pt x="2783" y="1610"/>
                  <a:pt x="3231" y="1898"/>
                </a:cubicBezTo>
                <a:cubicBezTo>
                  <a:pt x="3598" y="2134"/>
                  <a:pt x="4463" y="2594"/>
                  <a:pt x="5831" y="1722"/>
                </a:cubicBezTo>
                <a:cubicBezTo>
                  <a:pt x="7199" y="850"/>
                  <a:pt x="8055" y="1346"/>
                  <a:pt x="8055" y="1346"/>
                </a:cubicBezTo>
                <a:cubicBezTo>
                  <a:pt x="8055" y="1098"/>
                  <a:pt x="8055" y="1098"/>
                  <a:pt x="8055" y="1098"/>
                </a:cubicBezTo>
                <a:cubicBezTo>
                  <a:pt x="8055" y="1098"/>
                  <a:pt x="7703" y="834"/>
                  <a:pt x="6807" y="1082"/>
                </a:cubicBezTo>
                <a:close/>
              </a:path>
            </a:pathLst>
          </a:custGeom>
          <a:gradFill flip="none" rotWithShape="1">
            <a:gsLst>
              <a:gs pos="17000">
                <a:srgbClr val="360F3C">
                  <a:alpha val="70000"/>
                </a:srgbClr>
              </a:gs>
              <a:gs pos="57000">
                <a:srgbClr val="5C1C8C">
                  <a:alpha val="20000"/>
                </a:srgbClr>
              </a:gs>
              <a:gs pos="94000">
                <a:srgbClr val="C72032">
                  <a:alpha val="5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20B52A3C-76FF-428B-9F8F-F455D362E761}"/>
              </a:ext>
            </a:extLst>
          </p:cNvPr>
          <p:cNvSpPr>
            <a:spLocks/>
          </p:cNvSpPr>
          <p:nvPr/>
        </p:nvSpPr>
        <p:spPr bwMode="auto">
          <a:xfrm flipH="1">
            <a:off x="6738333" y="4064389"/>
            <a:ext cx="5985254" cy="2631276"/>
          </a:xfrm>
          <a:custGeom>
            <a:avLst/>
            <a:gdLst>
              <a:gd name="T0" fmla="*/ 2196 w 4328"/>
              <a:gd name="T1" fmla="*/ 1896 h 1900"/>
              <a:gd name="T2" fmla="*/ 2448 w 4328"/>
              <a:gd name="T3" fmla="*/ 992 h 1900"/>
              <a:gd name="T4" fmla="*/ 4328 w 4328"/>
              <a:gd name="T5" fmla="*/ 80 h 1900"/>
              <a:gd name="T6" fmla="*/ 1632 w 4328"/>
              <a:gd name="T7" fmla="*/ 420 h 1900"/>
              <a:gd name="T8" fmla="*/ 248 w 4328"/>
              <a:gd name="T9" fmla="*/ 1900 h 1900"/>
              <a:gd name="T10" fmla="*/ 2196 w 4328"/>
              <a:gd name="T11" fmla="*/ 1896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28" h="1900">
                <a:moveTo>
                  <a:pt x="2196" y="1896"/>
                </a:moveTo>
                <a:cubicBezTo>
                  <a:pt x="2196" y="1896"/>
                  <a:pt x="2113" y="1475"/>
                  <a:pt x="2448" y="992"/>
                </a:cubicBezTo>
                <a:cubicBezTo>
                  <a:pt x="2992" y="208"/>
                  <a:pt x="4328" y="80"/>
                  <a:pt x="4328" y="80"/>
                </a:cubicBezTo>
                <a:cubicBezTo>
                  <a:pt x="4328" y="80"/>
                  <a:pt x="3161" y="0"/>
                  <a:pt x="1632" y="420"/>
                </a:cubicBezTo>
                <a:cubicBezTo>
                  <a:pt x="0" y="868"/>
                  <a:pt x="248" y="1900"/>
                  <a:pt x="248" y="1900"/>
                </a:cubicBezTo>
                <a:lnTo>
                  <a:pt x="2196" y="1896"/>
                </a:lnTo>
                <a:close/>
              </a:path>
            </a:pathLst>
          </a:custGeom>
          <a:gradFill flip="none" rotWithShape="1">
            <a:gsLst>
              <a:gs pos="37000">
                <a:srgbClr val="D93B50">
                  <a:alpha val="50000"/>
                </a:srgbClr>
              </a:gs>
              <a:gs pos="0">
                <a:srgbClr val="C72032">
                  <a:alpha val="80000"/>
                </a:srgbClr>
              </a:gs>
              <a:gs pos="95575">
                <a:srgbClr val="5C1C8C">
                  <a:alpha val="35000"/>
                </a:srgbClr>
              </a:gs>
            </a:gsLst>
            <a:lin ang="1890000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659222-D08F-45A0-BBAE-5F79E3B45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232" y="2729735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80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1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50" baseline="0"/>
            </a:lvl1pPr>
          </a:lstStyle>
          <a:p>
            <a:pPr lvl="0"/>
            <a:r>
              <a:rPr lang="en-US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5209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935413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00" y="457200"/>
            <a:ext cx="3315600" cy="13248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1E3B37-D501-42E3-9623-5B5A892FD8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01200" y="457200"/>
            <a:ext cx="7725600" cy="5626800"/>
          </a:xfrm>
        </p:spPr>
        <p:txBody>
          <a:bodyPr/>
          <a:lstStyle>
            <a:lvl1pPr marL="450850" indent="-4508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9633F8-3251-4EEB-A1BB-AE6989B46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5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656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290B17-B974-464F-8842-968877D08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9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528" y="1825625"/>
            <a:ext cx="57564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5770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142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36800"/>
            <a:ext cx="9003600" cy="118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000" y="1681163"/>
            <a:ext cx="5763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4000" y="2505075"/>
            <a:ext cx="57635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763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63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216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80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59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935413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00" y="457200"/>
            <a:ext cx="3315600" cy="13248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812" y="457200"/>
            <a:ext cx="7724987" cy="562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6400" y="3117600"/>
            <a:ext cx="3315600" cy="1846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BDB7B8-31EA-4E99-B71D-922F603F3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62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8" y="136525"/>
            <a:ext cx="9001778" cy="118903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7" y="1825625"/>
            <a:ext cx="116943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96425" y="6356350"/>
            <a:ext cx="17360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562B-4E41-451D-9A42-527BF2D96E91}" type="datetimeFigureOut">
              <a:rPr lang="en-AU" smtClean="0"/>
              <a:t>29/11/2021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53365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76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4D433-E9C3-4647-A5C4-9FF74BDA49B5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emo.com.au/-/media/files/electricity/nem/security_and_reliability/dispatch/policy_and_process/fcas-model-in-nemde.pdf?la=e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aemo.com.au/-/media/files/electricity/nem/security_and_reliability/dispatch/policy_and_process/fast-start-unit-inflexibility-profile.pdf" TargetMode="External"/><Relationship Id="rId5" Type="http://schemas.openxmlformats.org/officeDocument/2006/relationships/hyperlink" Target="https://aemo.com.au/-/media/files/electricity/nem/security_and_reliability/congestion-information/2016/schedule-of-constraint-violation-penalty-factors.pdf" TargetMode="External"/><Relationship Id="rId4" Type="http://schemas.openxmlformats.org/officeDocument/2006/relationships/hyperlink" Target="https://aemo.com.au/-/media/files/electricity/nem/security_and_reliability/congestion-information/2016/over-constrained-dispatch-rerun-proces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001B86-1443-47EC-B6DC-846CE4E47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WEMDE Dispatch Algorithm​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1BF767-69BB-4556-9D40-83E020974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WRIG – 25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86552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001641E0-0299-491A-8E1A-B45093653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0" y="6078337"/>
            <a:ext cx="2339732" cy="6604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9090D2-5EF4-46DB-B499-FE7C634EA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8" y="136525"/>
            <a:ext cx="9001778" cy="1189039"/>
          </a:xfrm>
        </p:spPr>
        <p:txBody>
          <a:bodyPr anchor="b">
            <a:normAutofit/>
          </a:bodyPr>
          <a:lstStyle/>
          <a:p>
            <a:r>
              <a:rPr lang="en-AU" dirty="0"/>
              <a:t>Resources – WEMDE Project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16F6116-8E88-4E81-8A80-B46F60766FC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7541882"/>
              </p:ext>
            </p:extLst>
          </p:nvPr>
        </p:nvGraphicFramePr>
        <p:xfrm>
          <a:off x="104530" y="1693773"/>
          <a:ext cx="11982940" cy="5418218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121473">
                  <a:extLst>
                    <a:ext uri="{9D8B030D-6E8A-4147-A177-3AD203B41FA5}">
                      <a16:colId xmlns:a16="http://schemas.microsoft.com/office/drawing/2014/main" val="3745361895"/>
                    </a:ext>
                  </a:extLst>
                </a:gridCol>
                <a:gridCol w="5067993">
                  <a:extLst>
                    <a:ext uri="{9D8B030D-6E8A-4147-A177-3AD203B41FA5}">
                      <a16:colId xmlns:a16="http://schemas.microsoft.com/office/drawing/2014/main" val="1010416600"/>
                    </a:ext>
                  </a:extLst>
                </a:gridCol>
                <a:gridCol w="4793474">
                  <a:extLst>
                    <a:ext uri="{9D8B030D-6E8A-4147-A177-3AD203B41FA5}">
                      <a16:colId xmlns:a16="http://schemas.microsoft.com/office/drawing/2014/main" val="139295061"/>
                    </a:ext>
                  </a:extLst>
                </a:gridCol>
              </a:tblGrid>
              <a:tr h="42436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b="1" dirty="0">
                          <a:solidFill>
                            <a:schemeClr val="bg1"/>
                          </a:solidFill>
                          <a:effectLst/>
                        </a:rPr>
                        <a:t>Resource</a:t>
                      </a:r>
                      <a:endParaRPr lang="en-AU" sz="155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b="1" dirty="0">
                          <a:solidFill>
                            <a:schemeClr val="bg1"/>
                          </a:solidFill>
                          <a:effectLst/>
                        </a:rPr>
                        <a:t>Link</a:t>
                      </a:r>
                      <a:endParaRPr lang="en-AU" sz="155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b="1" dirty="0">
                          <a:solidFill>
                            <a:schemeClr val="bg1"/>
                          </a:solidFill>
                          <a:effectLst/>
                        </a:rPr>
                        <a:t>Comments</a:t>
                      </a:r>
                      <a:endParaRPr lang="en-AU" sz="155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 anchor="ctr"/>
                </a:tc>
                <a:extLst>
                  <a:ext uri="{0D108BD9-81ED-4DB2-BD59-A6C34878D82A}">
                    <a16:rowId xmlns:a16="http://schemas.microsoft.com/office/drawing/2014/main" val="65117256"/>
                  </a:ext>
                </a:extLst>
              </a:tr>
              <a:tr h="190281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dirty="0">
                          <a:effectLst/>
                        </a:rPr>
                        <a:t>FCAS Model in NEMDE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u="sng" dirty="0">
                          <a:effectLst/>
                          <a:hlinkClick r:id="rId3"/>
                        </a:rPr>
                        <a:t>https://aemo.com.au/-/media/files/electricity/nem/security_and_reliability/dispatch/policy_and_process/fcas-model-in-nemde.pdf?la=en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dirty="0">
                          <a:effectLst/>
                        </a:rPr>
                        <a:t>While the terms are different (e.g. FCAS vs. ESS), and the NEM has more markets, the principles for the construction of trapezia will be the same in the WEM.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extLst>
                  <a:ext uri="{0D108BD9-81ED-4DB2-BD59-A6C34878D82A}">
                    <a16:rowId xmlns:a16="http://schemas.microsoft.com/office/drawing/2014/main" val="1018085851"/>
                  </a:ext>
                </a:extLst>
              </a:tr>
              <a:tr h="98960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dirty="0">
                          <a:effectLst/>
                        </a:rPr>
                        <a:t>Over constrained dispatch re-run process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u="sng" dirty="0">
                          <a:effectLst/>
                          <a:hlinkClick r:id="rId4"/>
                        </a:rPr>
                        <a:t>https://aemo.com.au/-/media/files/electricity/nem/security_and_reliability/congestion-information/2016/over-constrained-dispatch-rerun-process.pdf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>
                          <a:effectLst/>
                        </a:rPr>
                        <a:t>While the mechanism will be different in the WEM, the same principles as per section 3.2.1 of this document still apply.</a:t>
                      </a:r>
                      <a:endParaRPr lang="en-AU" sz="155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extLst>
                  <a:ext uri="{0D108BD9-81ED-4DB2-BD59-A6C34878D82A}">
                    <a16:rowId xmlns:a16="http://schemas.microsoft.com/office/drawing/2014/main" val="2062550622"/>
                  </a:ext>
                </a:extLst>
              </a:tr>
              <a:tr h="98960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>
                          <a:effectLst/>
                        </a:rPr>
                        <a:t>Schedule of Constraint Violation Penalty Factors</a:t>
                      </a:r>
                      <a:endParaRPr lang="en-AU" sz="155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u="sng" dirty="0">
                          <a:effectLst/>
                          <a:hlinkClick r:id="rId5"/>
                        </a:rPr>
                        <a:t>https://aemo.com.au/-/media/files/electricity/nem/security_and_reliability/congestion-information/2016/schedule-of-constraint-violation-penalty-factors.pdf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>
                          <a:effectLst/>
                        </a:rPr>
                        <a:t>The names in the WEM will vary, but the ordering principles will remain similar to the NEM.</a:t>
                      </a:r>
                      <a:endParaRPr lang="en-AU" sz="155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extLst>
                  <a:ext uri="{0D108BD9-81ED-4DB2-BD59-A6C34878D82A}">
                    <a16:rowId xmlns:a16="http://schemas.microsoft.com/office/drawing/2014/main" val="1220375079"/>
                  </a:ext>
                </a:extLst>
              </a:tr>
              <a:tr h="111181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>
                          <a:effectLst/>
                        </a:rPr>
                        <a:t>Fast Start Inflexibility Profile</a:t>
                      </a:r>
                      <a:endParaRPr lang="en-AU" sz="155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u="sng" dirty="0">
                          <a:effectLst/>
                          <a:hlinkClick r:id="rId6"/>
                        </a:rPr>
                        <a:t>https://aemo.com.au/-/media/files/electricity/nem/security_and_reliability/dispatch/policy_and_process/fast-start-unit-inflexibility-profile.pdf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550" dirty="0">
                          <a:effectLst/>
                        </a:rPr>
                        <a:t>The principles and approach in the NEM will be copied to the WEM, except for any considerations regarding interconnectors.</a:t>
                      </a:r>
                      <a:endParaRPr lang="en-AU" sz="1550" dirty="0">
                        <a:solidFill>
                          <a:srgbClr val="7F7F7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</a:endParaRPr>
                    </a:p>
                  </a:txBody>
                  <a:tcPr marL="62355" marR="62355" marT="0" marB="0"/>
                </a:tc>
                <a:extLst>
                  <a:ext uri="{0D108BD9-81ED-4DB2-BD59-A6C34878D82A}">
                    <a16:rowId xmlns:a16="http://schemas.microsoft.com/office/drawing/2014/main" val="391752752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1DBD358-FED8-49B2-8ADF-4538DA09FC85}"/>
              </a:ext>
            </a:extLst>
          </p:cNvPr>
          <p:cNvSpPr txBox="1"/>
          <p:nvPr/>
        </p:nvSpPr>
        <p:spPr>
          <a:xfrm>
            <a:off x="2016223" y="1385996"/>
            <a:ext cx="8001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i="1" dirty="0"/>
              <a:t>The below items were cited by AEMO at the 25 November 2021 WRIG discussion on the WEMDE Project.</a:t>
            </a:r>
          </a:p>
        </p:txBody>
      </p:sp>
    </p:spTree>
    <p:extLst>
      <p:ext uri="{BB962C8B-B14F-4D97-AF65-F5344CB8AC3E}">
        <p14:creationId xmlns:p14="http://schemas.microsoft.com/office/powerpoint/2010/main" val="1397675237"/>
      </p:ext>
    </p:extLst>
  </p:cSld>
  <p:clrMapOvr>
    <a:masterClrMapping/>
  </p:clrMapOvr>
</p:sld>
</file>

<file path=ppt/theme/theme1.xml><?xml version="1.0" encoding="utf-8"?>
<a:theme xmlns:a="http://schemas.openxmlformats.org/drawingml/2006/main" name="AEMO 2018 16-9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O 2018 16-9" id="{D178AED8-24D7-41D2-9B4F-A8EEAFC8381E}" vid="{32509073-08E9-4C13-A21F-8E292024E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2A12435D4BC0468BDC26B275DF5B04" ma:contentTypeVersion="8" ma:contentTypeDescription="Create a new document." ma:contentTypeScope="" ma:versionID="43bd2d18e61175496ebd8e63b314d800">
  <xsd:schema xmlns:xsd="http://www.w3.org/2001/XMLSchema" xmlns:xs="http://www.w3.org/2001/XMLSchema" xmlns:p="http://schemas.microsoft.com/office/2006/metadata/properties" xmlns:ns2="d0053c54-b3e3-4740-aedc-88d5127ed2c7" targetNamespace="http://schemas.microsoft.com/office/2006/metadata/properties" ma:root="true" ma:fieldsID="277fcb94678209ef6040fd56647b076e" ns2:_="">
    <xsd:import namespace="d0053c54-b3e3-4740-aedc-88d5127ed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53c54-b3e3-4740-aedc-88d5127ed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62BEFC-B2FE-4118-9B10-2338B87452CB}"/>
</file>

<file path=customXml/itemProps2.xml><?xml version="1.0" encoding="utf-8"?>
<ds:datastoreItem xmlns:ds="http://schemas.openxmlformats.org/officeDocument/2006/customXml" ds:itemID="{DA6003A2-6114-4B90-94DA-0A99C4866C77}">
  <ds:schemaRefs>
    <ds:schemaRef ds:uri="http://schemas.microsoft.com/office/2006/metadata/properties"/>
    <ds:schemaRef ds:uri="d88610b0-8d9a-4cd9-a71d-21dd452717d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ae967e83-de13-40e0-a995-6066b04f8f4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FB2EFA-1D42-4060-8F80-19354BD839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282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Futura Std Light</vt:lpstr>
      <vt:lpstr>Segoe UI</vt:lpstr>
      <vt:lpstr>Segoe UI Semilight</vt:lpstr>
      <vt:lpstr>AEMO 2018 16-9</vt:lpstr>
      <vt:lpstr>WEMDE Dispatch Algorithm​</vt:lpstr>
      <vt:lpstr>Resources – WEMDE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WEM Reform Change Strategy</dc:title>
  <dc:creator>Liam Staltari</dc:creator>
  <cp:lastModifiedBy>Mike Reid</cp:lastModifiedBy>
  <cp:revision>3</cp:revision>
  <cp:lastPrinted>2021-10-25T03:35:51Z</cp:lastPrinted>
  <dcterms:created xsi:type="dcterms:W3CDTF">2021-10-18T04:05:52Z</dcterms:created>
  <dcterms:modified xsi:type="dcterms:W3CDTF">2021-11-29T00:59:03Z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0x010100B12A12435D4BC0468BDC26B275DF5B04</vt:lpwstr>
  </property>
</Properties>
</file>