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4"/>
  </p:sldMasterIdLst>
  <p:notesMasterIdLst>
    <p:notesMasterId r:id="rId11"/>
  </p:notesMasterIdLst>
  <p:sldIdLst>
    <p:sldId id="257" r:id="rId5"/>
    <p:sldId id="288" r:id="rId6"/>
    <p:sldId id="297" r:id="rId7"/>
    <p:sldId id="298" r:id="rId8"/>
    <p:sldId id="299" r:id="rId9"/>
    <p:sldId id="29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lyn Rigden" initials="KR" lastIdx="24" clrIdx="0">
    <p:extLst>
      <p:ext uri="{19B8F6BF-5375-455C-9EA6-DF929625EA0E}">
        <p15:presenceInfo xmlns:p15="http://schemas.microsoft.com/office/powerpoint/2012/main" userId="S::Katelyn.Rigden@aemo.com.au::74533d6a-e68a-47e1-a18f-3460bfc12b9b" providerId="AD"/>
      </p:ext>
    </p:extLst>
  </p:cmAuthor>
  <p:cmAuthor id="2" name="Rebecca" initials="R" lastIdx="10" clrIdx="1">
    <p:extLst>
      <p:ext uri="{19B8F6BF-5375-455C-9EA6-DF929625EA0E}">
        <p15:presenceInfo xmlns:p15="http://schemas.microsoft.com/office/powerpoint/2012/main" userId="S::Rebecca.Petchey@aemo.com.au::0cd7b8f3-d123-429c-9759-578315691ffd" providerId="AD"/>
      </p:ext>
    </p:extLst>
  </p:cmAuthor>
  <p:cmAuthor id="3" name="Toby Price" initials="TP" lastIdx="6" clrIdx="2">
    <p:extLst>
      <p:ext uri="{19B8F6BF-5375-455C-9EA6-DF929625EA0E}">
        <p15:presenceInfo xmlns:p15="http://schemas.microsoft.com/office/powerpoint/2012/main" userId="Toby Price" providerId="None"/>
      </p:ext>
    </p:extLst>
  </p:cmAuthor>
  <p:cmAuthor id="4" name="Neetika Kapani" initials="NK" lastIdx="12" clrIdx="3">
    <p:extLst>
      <p:ext uri="{19B8F6BF-5375-455C-9EA6-DF929625EA0E}">
        <p15:presenceInfo xmlns:p15="http://schemas.microsoft.com/office/powerpoint/2012/main" userId="S::neetika.kapani@aemo.com.au::5742ea7d-8e16-44ad-b639-37733cad9800" providerId="AD"/>
      </p:ext>
    </p:extLst>
  </p:cmAuthor>
  <p:cmAuthor id="5" name="Mike Hales" initials="MH" lastIdx="2" clrIdx="4">
    <p:extLst>
      <p:ext uri="{19B8F6BF-5375-455C-9EA6-DF929625EA0E}">
        <p15:presenceInfo xmlns:p15="http://schemas.microsoft.com/office/powerpoint/2012/main" userId="S::Mike.Hales@aemo.com.au::31401991-0c35-44c6-afef-66643cc46f7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8CED57-CEAA-4B16-9C93-B6A5AE1B8C66}" v="3" dt="2021-11-23T01:19:02.071"/>
    <p1510:client id="{660CCFC3-FA6F-4CE1-A756-5D33C111B6F5}" v="6" dt="2021-11-23T03:24:31.708"/>
    <p1510:client id="{A875C75A-F3D5-74E1-1049-AF7CDFB1400D}" v="1020" dt="2021-11-23T00:53:10.7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E1346-A336-4CEC-B1DF-8D4111732CA4}" type="datetimeFigureOut">
              <a:rPr lang="en-AU" smtClean="0"/>
              <a:t>28/11/2021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30393-74E2-408A-A263-33C62AECC0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1142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430393-74E2-408A-A263-33C62AECC003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3103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5">
            <a:extLst>
              <a:ext uri="{FF2B5EF4-FFF2-40B4-BE49-F238E27FC236}">
                <a16:creationId xmlns:a16="http://schemas.microsoft.com/office/drawing/2014/main" id="{332CD06C-42C1-4DF5-AEBC-2DBE2DAFBA10}"/>
              </a:ext>
            </a:extLst>
          </p:cNvPr>
          <p:cNvSpPr>
            <a:spLocks/>
          </p:cNvSpPr>
          <p:nvPr userDrawn="1"/>
        </p:nvSpPr>
        <p:spPr bwMode="auto">
          <a:xfrm flipH="1">
            <a:off x="-2935513" y="4166205"/>
            <a:ext cx="11139999" cy="3591552"/>
          </a:xfrm>
          <a:custGeom>
            <a:avLst/>
            <a:gdLst>
              <a:gd name="T0" fmla="*/ 6807 w 8055"/>
              <a:gd name="T1" fmla="*/ 1082 h 2594"/>
              <a:gd name="T2" fmla="*/ 3279 w 8055"/>
              <a:gd name="T3" fmla="*/ 786 h 2594"/>
              <a:gd name="T4" fmla="*/ 1046 w 8055"/>
              <a:gd name="T5" fmla="*/ 5 h 2594"/>
              <a:gd name="T6" fmla="*/ 1063 w 8055"/>
              <a:gd name="T7" fmla="*/ 6 h 2594"/>
              <a:gd name="T8" fmla="*/ 0 w 8055"/>
              <a:gd name="T9" fmla="*/ 292 h 2594"/>
              <a:gd name="T10" fmla="*/ 1311 w 8055"/>
              <a:gd name="T11" fmla="*/ 482 h 2594"/>
              <a:gd name="T12" fmla="*/ 3231 w 8055"/>
              <a:gd name="T13" fmla="*/ 1898 h 2594"/>
              <a:gd name="T14" fmla="*/ 5831 w 8055"/>
              <a:gd name="T15" fmla="*/ 1722 h 2594"/>
              <a:gd name="T16" fmla="*/ 8055 w 8055"/>
              <a:gd name="T17" fmla="*/ 1346 h 2594"/>
              <a:gd name="T18" fmla="*/ 8055 w 8055"/>
              <a:gd name="T19" fmla="*/ 1098 h 2594"/>
              <a:gd name="T20" fmla="*/ 6807 w 8055"/>
              <a:gd name="T21" fmla="*/ 1082 h 2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55" h="2594">
                <a:moveTo>
                  <a:pt x="6807" y="1082"/>
                </a:moveTo>
                <a:cubicBezTo>
                  <a:pt x="5911" y="1330"/>
                  <a:pt x="4872" y="1860"/>
                  <a:pt x="3279" y="786"/>
                </a:cubicBezTo>
                <a:cubicBezTo>
                  <a:pt x="2364" y="169"/>
                  <a:pt x="1673" y="0"/>
                  <a:pt x="1046" y="5"/>
                </a:cubicBezTo>
                <a:cubicBezTo>
                  <a:pt x="1057" y="6"/>
                  <a:pt x="1063" y="6"/>
                  <a:pt x="1063" y="6"/>
                </a:cubicBezTo>
                <a:cubicBezTo>
                  <a:pt x="1063" y="6"/>
                  <a:pt x="530" y="57"/>
                  <a:pt x="0" y="292"/>
                </a:cubicBezTo>
                <a:cubicBezTo>
                  <a:pt x="399" y="260"/>
                  <a:pt x="917" y="274"/>
                  <a:pt x="1311" y="482"/>
                </a:cubicBezTo>
                <a:cubicBezTo>
                  <a:pt x="2055" y="874"/>
                  <a:pt x="2783" y="1610"/>
                  <a:pt x="3231" y="1898"/>
                </a:cubicBezTo>
                <a:cubicBezTo>
                  <a:pt x="3598" y="2134"/>
                  <a:pt x="4463" y="2594"/>
                  <a:pt x="5831" y="1722"/>
                </a:cubicBezTo>
                <a:cubicBezTo>
                  <a:pt x="7199" y="850"/>
                  <a:pt x="8055" y="1346"/>
                  <a:pt x="8055" y="1346"/>
                </a:cubicBezTo>
                <a:cubicBezTo>
                  <a:pt x="8055" y="1098"/>
                  <a:pt x="8055" y="1098"/>
                  <a:pt x="8055" y="1098"/>
                </a:cubicBezTo>
                <a:cubicBezTo>
                  <a:pt x="8055" y="1098"/>
                  <a:pt x="7703" y="834"/>
                  <a:pt x="6807" y="1082"/>
                </a:cubicBezTo>
                <a:close/>
              </a:path>
            </a:pathLst>
          </a:custGeom>
          <a:gradFill flip="none" rotWithShape="1">
            <a:gsLst>
              <a:gs pos="17000">
                <a:srgbClr val="360F3C">
                  <a:alpha val="70000"/>
                </a:srgbClr>
              </a:gs>
              <a:gs pos="57000">
                <a:srgbClr val="5C1C8C">
                  <a:alpha val="20000"/>
                </a:srgbClr>
              </a:gs>
              <a:gs pos="94000">
                <a:srgbClr val="C72032">
                  <a:alpha val="5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22324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id="{76E05CA3-D21A-42E0-A63A-D375E1C1E26E}"/>
              </a:ext>
            </a:extLst>
          </p:cNvPr>
          <p:cNvSpPr>
            <a:spLocks/>
          </p:cNvSpPr>
          <p:nvPr userDrawn="1"/>
        </p:nvSpPr>
        <p:spPr bwMode="auto">
          <a:xfrm flipH="1">
            <a:off x="6738333" y="4064389"/>
            <a:ext cx="5985254" cy="2631276"/>
          </a:xfrm>
          <a:custGeom>
            <a:avLst/>
            <a:gdLst>
              <a:gd name="T0" fmla="*/ 2196 w 4328"/>
              <a:gd name="T1" fmla="*/ 1896 h 1900"/>
              <a:gd name="T2" fmla="*/ 2448 w 4328"/>
              <a:gd name="T3" fmla="*/ 992 h 1900"/>
              <a:gd name="T4" fmla="*/ 4328 w 4328"/>
              <a:gd name="T5" fmla="*/ 80 h 1900"/>
              <a:gd name="T6" fmla="*/ 1632 w 4328"/>
              <a:gd name="T7" fmla="*/ 420 h 1900"/>
              <a:gd name="T8" fmla="*/ 248 w 4328"/>
              <a:gd name="T9" fmla="*/ 1900 h 1900"/>
              <a:gd name="T10" fmla="*/ 2196 w 4328"/>
              <a:gd name="T11" fmla="*/ 1896 h 1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28" h="1900">
                <a:moveTo>
                  <a:pt x="2196" y="1896"/>
                </a:moveTo>
                <a:cubicBezTo>
                  <a:pt x="2196" y="1896"/>
                  <a:pt x="2113" y="1475"/>
                  <a:pt x="2448" y="992"/>
                </a:cubicBezTo>
                <a:cubicBezTo>
                  <a:pt x="2992" y="208"/>
                  <a:pt x="4328" y="80"/>
                  <a:pt x="4328" y="80"/>
                </a:cubicBezTo>
                <a:cubicBezTo>
                  <a:pt x="4328" y="80"/>
                  <a:pt x="3161" y="0"/>
                  <a:pt x="1632" y="420"/>
                </a:cubicBezTo>
                <a:cubicBezTo>
                  <a:pt x="0" y="868"/>
                  <a:pt x="248" y="1900"/>
                  <a:pt x="248" y="1900"/>
                </a:cubicBezTo>
                <a:lnTo>
                  <a:pt x="2196" y="1896"/>
                </a:lnTo>
                <a:close/>
              </a:path>
            </a:pathLst>
          </a:custGeom>
          <a:gradFill flip="none" rotWithShape="1">
            <a:gsLst>
              <a:gs pos="37000">
                <a:srgbClr val="D93B50">
                  <a:alpha val="50000"/>
                </a:srgbClr>
              </a:gs>
              <a:gs pos="0">
                <a:srgbClr val="C72032">
                  <a:alpha val="80000"/>
                </a:srgbClr>
              </a:gs>
              <a:gs pos="95575">
                <a:srgbClr val="5C1C8C">
                  <a:alpha val="35000"/>
                </a:srgbClr>
              </a:gs>
            </a:gsLst>
            <a:lin ang="18900000" scaled="1"/>
            <a:tileRect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22324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234F0ED-53FA-453F-AAA8-F2EA2B5748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032" y="728148"/>
            <a:ext cx="3024336" cy="996252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B9E9ED6-D0E9-4818-A55E-FEFC2F0CD67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263525 w 12192000"/>
              <a:gd name="connsiteY0" fmla="*/ 260350 h 6858000"/>
              <a:gd name="connsiteX1" fmla="*/ 263525 w 12192000"/>
              <a:gd name="connsiteY1" fmla="*/ 6597650 h 6858000"/>
              <a:gd name="connsiteX2" fmla="*/ 11928475 w 12192000"/>
              <a:gd name="connsiteY2" fmla="*/ 6597650 h 6858000"/>
              <a:gd name="connsiteX3" fmla="*/ 11928475 w 12192000"/>
              <a:gd name="connsiteY3" fmla="*/ 260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63525" y="260350"/>
                </a:moveTo>
                <a:lnTo>
                  <a:pt x="263525" y="6597650"/>
                </a:lnTo>
                <a:lnTo>
                  <a:pt x="11928475" y="6597650"/>
                </a:lnTo>
                <a:lnTo>
                  <a:pt x="11928475" y="260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59B4D-39E2-4A2E-8A5C-95726E785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800" y="2350800"/>
            <a:ext cx="9144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AB51E-A732-4105-AAF9-C4C49128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800" y="4899600"/>
            <a:ext cx="9144000" cy="6264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216FF-48D2-43CC-A7A2-6B66955A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871" y="6230847"/>
            <a:ext cx="57610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F4901-5DA8-4CDF-9DD6-0DFA0044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478496" y="6230847"/>
            <a:ext cx="173606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25E40E-9DF4-47B5-BAB8-388FDD99D59B}" type="datetimeFigureOut">
              <a:rPr lang="en-AU" smtClean="0"/>
              <a:pPr/>
              <a:t>28/11/2021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7B57D-1C5A-4936-973A-C09D58DA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20670" y="6230847"/>
            <a:ext cx="533650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104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B70B14-71BF-4D10-B3DA-12193BF02EE1}"/>
              </a:ext>
            </a:extLst>
          </p:cNvPr>
          <p:cNvSpPr/>
          <p:nvPr userDrawn="1"/>
        </p:nvSpPr>
        <p:spPr>
          <a:xfrm>
            <a:off x="0" y="0"/>
            <a:ext cx="3935413" cy="6858000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A023EC-89BA-427F-B659-C9BA6F7C9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400" y="457200"/>
            <a:ext cx="3315600" cy="1324800"/>
          </a:xfrm>
        </p:spPr>
        <p:txBody>
          <a:bodyPr anchor="t" anchorCtr="0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789DB-5346-49A4-93BC-CE824ABD6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01812" y="457200"/>
            <a:ext cx="7724987" cy="562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ED3C4-6241-480A-9C80-94FA28B6B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6400" y="3117600"/>
            <a:ext cx="3315600" cy="1846800"/>
          </a:xfr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BE93A-F35B-437B-B683-A13F8549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28/11/2021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D30DB-3BC0-4933-B267-A5A1205A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EDBB3-96E6-4EEA-931F-DB7B9E14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B94471A-234C-42ED-A5ED-0798319382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7" y="6135398"/>
            <a:ext cx="1679681" cy="55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97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5">
            <a:extLst>
              <a:ext uri="{FF2B5EF4-FFF2-40B4-BE49-F238E27FC236}">
                <a16:creationId xmlns:a16="http://schemas.microsoft.com/office/drawing/2014/main" id="{A60732D9-43AE-45F7-B226-98D000B102F6}"/>
              </a:ext>
            </a:extLst>
          </p:cNvPr>
          <p:cNvSpPr>
            <a:spLocks/>
          </p:cNvSpPr>
          <p:nvPr userDrawn="1"/>
        </p:nvSpPr>
        <p:spPr bwMode="auto">
          <a:xfrm flipH="1">
            <a:off x="-2935513" y="4166205"/>
            <a:ext cx="11139999" cy="3591552"/>
          </a:xfrm>
          <a:custGeom>
            <a:avLst/>
            <a:gdLst>
              <a:gd name="T0" fmla="*/ 6807 w 8055"/>
              <a:gd name="T1" fmla="*/ 1082 h 2594"/>
              <a:gd name="T2" fmla="*/ 3279 w 8055"/>
              <a:gd name="T3" fmla="*/ 786 h 2594"/>
              <a:gd name="T4" fmla="*/ 1046 w 8055"/>
              <a:gd name="T5" fmla="*/ 5 h 2594"/>
              <a:gd name="T6" fmla="*/ 1063 w 8055"/>
              <a:gd name="T7" fmla="*/ 6 h 2594"/>
              <a:gd name="T8" fmla="*/ 0 w 8055"/>
              <a:gd name="T9" fmla="*/ 292 h 2594"/>
              <a:gd name="T10" fmla="*/ 1311 w 8055"/>
              <a:gd name="T11" fmla="*/ 482 h 2594"/>
              <a:gd name="T12" fmla="*/ 3231 w 8055"/>
              <a:gd name="T13" fmla="*/ 1898 h 2594"/>
              <a:gd name="T14" fmla="*/ 5831 w 8055"/>
              <a:gd name="T15" fmla="*/ 1722 h 2594"/>
              <a:gd name="T16" fmla="*/ 8055 w 8055"/>
              <a:gd name="T17" fmla="*/ 1346 h 2594"/>
              <a:gd name="T18" fmla="*/ 8055 w 8055"/>
              <a:gd name="T19" fmla="*/ 1098 h 2594"/>
              <a:gd name="T20" fmla="*/ 6807 w 8055"/>
              <a:gd name="T21" fmla="*/ 1082 h 2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55" h="2594">
                <a:moveTo>
                  <a:pt x="6807" y="1082"/>
                </a:moveTo>
                <a:cubicBezTo>
                  <a:pt x="5911" y="1330"/>
                  <a:pt x="4872" y="1860"/>
                  <a:pt x="3279" y="786"/>
                </a:cubicBezTo>
                <a:cubicBezTo>
                  <a:pt x="2364" y="169"/>
                  <a:pt x="1673" y="0"/>
                  <a:pt x="1046" y="5"/>
                </a:cubicBezTo>
                <a:cubicBezTo>
                  <a:pt x="1057" y="6"/>
                  <a:pt x="1063" y="6"/>
                  <a:pt x="1063" y="6"/>
                </a:cubicBezTo>
                <a:cubicBezTo>
                  <a:pt x="1063" y="6"/>
                  <a:pt x="530" y="57"/>
                  <a:pt x="0" y="292"/>
                </a:cubicBezTo>
                <a:cubicBezTo>
                  <a:pt x="399" y="260"/>
                  <a:pt x="917" y="274"/>
                  <a:pt x="1311" y="482"/>
                </a:cubicBezTo>
                <a:cubicBezTo>
                  <a:pt x="2055" y="874"/>
                  <a:pt x="2783" y="1610"/>
                  <a:pt x="3231" y="1898"/>
                </a:cubicBezTo>
                <a:cubicBezTo>
                  <a:pt x="3598" y="2134"/>
                  <a:pt x="4463" y="2594"/>
                  <a:pt x="5831" y="1722"/>
                </a:cubicBezTo>
                <a:cubicBezTo>
                  <a:pt x="7199" y="850"/>
                  <a:pt x="8055" y="1346"/>
                  <a:pt x="8055" y="1346"/>
                </a:cubicBezTo>
                <a:cubicBezTo>
                  <a:pt x="8055" y="1098"/>
                  <a:pt x="8055" y="1098"/>
                  <a:pt x="8055" y="1098"/>
                </a:cubicBezTo>
                <a:cubicBezTo>
                  <a:pt x="8055" y="1098"/>
                  <a:pt x="7703" y="834"/>
                  <a:pt x="6807" y="1082"/>
                </a:cubicBezTo>
                <a:close/>
              </a:path>
            </a:pathLst>
          </a:custGeom>
          <a:gradFill flip="none" rotWithShape="1">
            <a:gsLst>
              <a:gs pos="17000">
                <a:srgbClr val="360F3C">
                  <a:alpha val="70000"/>
                </a:srgbClr>
              </a:gs>
              <a:gs pos="57000">
                <a:srgbClr val="5C1C8C">
                  <a:alpha val="20000"/>
                </a:srgbClr>
              </a:gs>
              <a:gs pos="94000">
                <a:srgbClr val="C72032">
                  <a:alpha val="5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22324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sp>
        <p:nvSpPr>
          <p:cNvPr id="10" name="Freeform 16">
            <a:extLst>
              <a:ext uri="{FF2B5EF4-FFF2-40B4-BE49-F238E27FC236}">
                <a16:creationId xmlns:a16="http://schemas.microsoft.com/office/drawing/2014/main" id="{20B52A3C-76FF-428B-9F8F-F455D362E761}"/>
              </a:ext>
            </a:extLst>
          </p:cNvPr>
          <p:cNvSpPr>
            <a:spLocks/>
          </p:cNvSpPr>
          <p:nvPr userDrawn="1"/>
        </p:nvSpPr>
        <p:spPr bwMode="auto">
          <a:xfrm flipH="1">
            <a:off x="6738333" y="4064389"/>
            <a:ext cx="5985254" cy="2631276"/>
          </a:xfrm>
          <a:custGeom>
            <a:avLst/>
            <a:gdLst>
              <a:gd name="T0" fmla="*/ 2196 w 4328"/>
              <a:gd name="T1" fmla="*/ 1896 h 1900"/>
              <a:gd name="T2" fmla="*/ 2448 w 4328"/>
              <a:gd name="T3" fmla="*/ 992 h 1900"/>
              <a:gd name="T4" fmla="*/ 4328 w 4328"/>
              <a:gd name="T5" fmla="*/ 80 h 1900"/>
              <a:gd name="T6" fmla="*/ 1632 w 4328"/>
              <a:gd name="T7" fmla="*/ 420 h 1900"/>
              <a:gd name="T8" fmla="*/ 248 w 4328"/>
              <a:gd name="T9" fmla="*/ 1900 h 1900"/>
              <a:gd name="T10" fmla="*/ 2196 w 4328"/>
              <a:gd name="T11" fmla="*/ 1896 h 1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28" h="1900">
                <a:moveTo>
                  <a:pt x="2196" y="1896"/>
                </a:moveTo>
                <a:cubicBezTo>
                  <a:pt x="2196" y="1896"/>
                  <a:pt x="2113" y="1475"/>
                  <a:pt x="2448" y="992"/>
                </a:cubicBezTo>
                <a:cubicBezTo>
                  <a:pt x="2992" y="208"/>
                  <a:pt x="4328" y="80"/>
                  <a:pt x="4328" y="80"/>
                </a:cubicBezTo>
                <a:cubicBezTo>
                  <a:pt x="4328" y="80"/>
                  <a:pt x="3161" y="0"/>
                  <a:pt x="1632" y="420"/>
                </a:cubicBezTo>
                <a:cubicBezTo>
                  <a:pt x="0" y="868"/>
                  <a:pt x="248" y="1900"/>
                  <a:pt x="248" y="1900"/>
                </a:cubicBezTo>
                <a:lnTo>
                  <a:pt x="2196" y="1896"/>
                </a:lnTo>
                <a:close/>
              </a:path>
            </a:pathLst>
          </a:custGeom>
          <a:gradFill flip="none" rotWithShape="1">
            <a:gsLst>
              <a:gs pos="37000">
                <a:srgbClr val="D93B50">
                  <a:alpha val="50000"/>
                </a:srgbClr>
              </a:gs>
              <a:gs pos="0">
                <a:srgbClr val="C72032">
                  <a:alpha val="80000"/>
                </a:srgbClr>
              </a:gs>
              <a:gs pos="95575">
                <a:srgbClr val="5C1C8C">
                  <a:alpha val="35000"/>
                </a:srgbClr>
              </a:gs>
            </a:gsLst>
            <a:lin ang="18900000" scaled="1"/>
            <a:tileRect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22324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659222-D08F-45A0-BBAE-5F79E3B459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232" y="2729735"/>
            <a:ext cx="4245537" cy="139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808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 userDrawn="1"/>
        </p:nvSpPr>
        <p:spPr>
          <a:xfrm>
            <a:off x="0" y="0"/>
            <a:ext cx="3935413" cy="6858000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400" y="457200"/>
            <a:ext cx="3315600" cy="1324800"/>
          </a:xfrm>
        </p:spPr>
        <p:txBody>
          <a:bodyPr anchor="t" anchorCtr="0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28/11/2021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F1E3B37-D501-42E3-9623-5B5A892FD8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01200" y="457200"/>
            <a:ext cx="7725600" cy="5626800"/>
          </a:xfrm>
        </p:spPr>
        <p:txBody>
          <a:bodyPr/>
          <a:lstStyle>
            <a:lvl1pPr marL="450850" indent="-450850">
              <a:buFont typeface="+mj-lt"/>
              <a:buAutoNum type="arabicPeriod"/>
              <a:defRPr/>
            </a:lvl1pPr>
            <a:lvl2pPr marL="914400" indent="-457200">
              <a:buFont typeface="+mj-lt"/>
              <a:buAutoNum type="arabicPeriod"/>
              <a:defRPr/>
            </a:lvl2pPr>
            <a:lvl3pPr marL="1371600" indent="-457200">
              <a:buFont typeface="+mj-lt"/>
              <a:buAutoNum type="arabicPeriod"/>
              <a:defRPr/>
            </a:lvl3pPr>
            <a:lvl4pPr marL="1714500" indent="-342900">
              <a:buFont typeface="+mj-lt"/>
              <a:buAutoNum type="arabicPeriod"/>
              <a:defRPr/>
            </a:lvl4pPr>
            <a:lvl5pPr marL="21717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F9633F8-3251-4EEB-A1BB-AE6989B46D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7" y="6135398"/>
            <a:ext cx="1679681" cy="55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45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8D73-741E-4A3A-B8C4-124CE6BAC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DF620-32AE-46C9-9F22-DDE369B5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A0033-3118-46E0-9F01-3652AE36E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995D5-0AEB-4D1D-8A60-9100F1F04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5ED6E-F140-4083-9570-EFDF8AAE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627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7475-FEE0-40F3-B487-DB82C280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6FD0D-B4CE-41F4-9879-E575CB28F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DB86D-BED8-4F4E-A228-4A9502398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25E40E-9DF4-47B5-BAB8-388FDD99D59B}" type="datetimeFigureOut">
              <a:rPr lang="en-AU" smtClean="0"/>
              <a:pPr/>
              <a:t>28/11/2021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C2DBD-604C-465E-B9D8-B4B22647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5CE2D-E898-480E-8C7D-50D7E378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0290B17-B974-464F-8842-968877D087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7" y="6135398"/>
            <a:ext cx="1679681" cy="55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96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75BD-C264-4D14-9F9C-5E355E61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E30A-9FDC-436A-82DC-AF6B205EB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5528" y="1825625"/>
            <a:ext cx="57564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30723-81C3-4A18-9021-A93A3C56F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75770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3672F-28FD-447E-B5A2-6040CEC9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28/11/2021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E0952-34FB-4217-8FBC-774BE000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22B44-2702-4DE0-8F4B-297ACA78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438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346C0-76B2-4261-BBDE-BA8E98953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00" y="136800"/>
            <a:ext cx="9003600" cy="118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9673-06A6-4883-87B9-AEFCC485B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4000" y="1681163"/>
            <a:ext cx="57635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CD162-0697-49BE-8899-05FCFB715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4000" y="2505075"/>
            <a:ext cx="576357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9E6007-785B-41D0-B932-2B4BFF073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7636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DF337-0335-4780-B1BA-0BBD0A42E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7636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2C4F8-CFFF-463C-BEA7-03012D7F8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28/11/2021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F5B21B-D917-4C2D-A86B-12BB20BC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006EB-F623-4403-A677-A9921610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557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57A25-6280-4D1F-8222-2DE5D168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B11E6-D675-4EEF-978E-E3878319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28/11/2021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CDF87-D029-4429-9F21-882389F5C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0BC53C-4C4B-4FB5-B43A-F9255C94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741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BD13F-814C-4D3A-8EB6-2F0288292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28/11/2021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B036C-D370-4FDE-B942-8258769CE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CFD27-C193-40B6-BAF5-5C073FCA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13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 userDrawn="1"/>
        </p:nvSpPr>
        <p:spPr>
          <a:xfrm>
            <a:off x="0" y="0"/>
            <a:ext cx="3935413" cy="6858000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400" y="457200"/>
            <a:ext cx="3315600" cy="1324800"/>
          </a:xfrm>
        </p:spPr>
        <p:txBody>
          <a:bodyPr anchor="t" anchorCtr="0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116F7-0AE7-40B0-9C9D-0F9CBF82D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1812" y="457200"/>
            <a:ext cx="7724987" cy="562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6DFC6-B1F9-4548-AD13-D6EEFAE6D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6400" y="3117600"/>
            <a:ext cx="3315600" cy="18468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28/11/2021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CBDB7B8-31EA-4E99-B71D-922F603F3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7" y="6135398"/>
            <a:ext cx="1679681" cy="55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36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4AA570C-1BBC-4CDB-A506-E6982C6B7BDD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13FF67-1633-4DD4-99C9-C98EEFE7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28" y="136525"/>
            <a:ext cx="9001778" cy="118903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0BBB1-D145-40B9-81B9-93197AFAA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527" y="1825625"/>
            <a:ext cx="1169438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2B31C-A208-4978-9A1D-EA4662D26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496425" y="6356350"/>
            <a:ext cx="17360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5E40E-9DF4-47B5-BAB8-388FDD99D59B}" type="datetimeFigureOut">
              <a:rPr lang="en-AU" smtClean="0"/>
              <a:t>28/11/2021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C266F-310A-4449-8A29-6F1ACA0C6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599" y="6356350"/>
            <a:ext cx="53365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EF9F2-B7AF-45F0-96E3-4AB78790C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56350"/>
            <a:ext cx="5761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C1AA2C-3FFA-48E8-B036-2C5DC3A52F9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7" y="6135398"/>
            <a:ext cx="1679681" cy="55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49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katelyn.rigden@aemo.com.au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001B86-1443-47EC-B6DC-846CE4E471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/>
              <a:t>Capacity Credit Allocations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C1BF767-69BB-4556-9D40-83E0209742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/>
              <a:t>WRIG – 25 November 2021</a:t>
            </a:r>
          </a:p>
        </p:txBody>
      </p:sp>
    </p:spTree>
    <p:extLst>
      <p:ext uri="{BB962C8B-B14F-4D97-AF65-F5344CB8AC3E}">
        <p14:creationId xmlns:p14="http://schemas.microsoft.com/office/powerpoint/2010/main" val="1865525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F888B-025C-4950-A343-F73FD64AD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49683-60B8-438A-B96C-01A661A2A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809" y="1471663"/>
            <a:ext cx="11694382" cy="4830814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AU" sz="3400"/>
              <a:t>Capacity Credit Allocations (CCAs) are the process by which Capacity Credits held by one Market Participant for a Facility are allocated to another Market Participant for settlement purposes.</a:t>
            </a:r>
            <a:endParaRPr lang="en-AU" sz="3400">
              <a:cs typeface="Segoe UI Semilight"/>
            </a:endParaRPr>
          </a:p>
          <a:p>
            <a:endParaRPr lang="en-AU" sz="3400">
              <a:highlight>
                <a:srgbClr val="FFFF00"/>
              </a:highlight>
              <a:cs typeface="Segoe UI Semilight"/>
            </a:endParaRPr>
          </a:p>
          <a:p>
            <a:pPr>
              <a:spcAft>
                <a:spcPts val="600"/>
              </a:spcAft>
            </a:pPr>
            <a:r>
              <a:rPr lang="en-AU" sz="3400"/>
              <a:t>Key rule-based changes to the process are:</a:t>
            </a:r>
            <a:endParaRPr lang="en-AU" sz="3400">
              <a:cs typeface="Segoe UI Semilight"/>
            </a:endParaRPr>
          </a:p>
          <a:p>
            <a:pPr lvl="1">
              <a:spcAft>
                <a:spcPts val="600"/>
              </a:spcAft>
            </a:pPr>
            <a:r>
              <a:rPr lang="en-AU" sz="2900"/>
              <a:t>Capacity Credit Allocations occur on a </a:t>
            </a:r>
            <a:r>
              <a:rPr lang="en-AU" sz="2900" b="1"/>
              <a:t>Trading Day</a:t>
            </a:r>
            <a:r>
              <a:rPr lang="en-AU" sz="2900"/>
              <a:t> basis (previously Trading Month).</a:t>
            </a:r>
            <a:endParaRPr lang="en-AU" sz="2900">
              <a:cs typeface="Segoe UI Semilight"/>
            </a:endParaRPr>
          </a:p>
          <a:p>
            <a:pPr lvl="1">
              <a:spcAft>
                <a:spcPts val="600"/>
              </a:spcAft>
            </a:pPr>
            <a:r>
              <a:rPr lang="en-AU" sz="2900" b="1"/>
              <a:t>Removal </a:t>
            </a:r>
            <a:r>
              <a:rPr lang="en-AU" sz="2900"/>
              <a:t>of Capacity Credit Allocation </a:t>
            </a:r>
            <a:r>
              <a:rPr lang="en-AU" sz="2900" b="1"/>
              <a:t>Acceptances</a:t>
            </a:r>
            <a:r>
              <a:rPr lang="en-AU" sz="2900"/>
              <a:t>.</a:t>
            </a:r>
            <a:endParaRPr lang="en-AU" sz="2900">
              <a:cs typeface="Segoe UI Semilight"/>
            </a:endParaRPr>
          </a:p>
          <a:p>
            <a:pPr lvl="1">
              <a:spcAft>
                <a:spcPts val="600"/>
              </a:spcAft>
            </a:pPr>
            <a:r>
              <a:rPr lang="en-AU" sz="2900" b="1"/>
              <a:t>Removal </a:t>
            </a:r>
            <a:r>
              <a:rPr lang="en-AU" sz="2900"/>
              <a:t>of Capacity Credit Allocation </a:t>
            </a:r>
            <a:r>
              <a:rPr lang="en-AU" sz="2900" b="1"/>
              <a:t>reversals</a:t>
            </a:r>
            <a:r>
              <a:rPr lang="en-AU" sz="2900"/>
              <a:t>.</a:t>
            </a:r>
            <a:endParaRPr lang="en-AU" sz="2900">
              <a:cs typeface="Segoe UI Semilight"/>
            </a:endParaRPr>
          </a:p>
          <a:p>
            <a:pPr lvl="1">
              <a:spcAft>
                <a:spcPts val="600"/>
              </a:spcAft>
            </a:pPr>
            <a:r>
              <a:rPr lang="en-AU" sz="2900" b="1">
                <a:ea typeface="+mn-lt"/>
                <a:cs typeface="+mn-lt"/>
              </a:rPr>
              <a:t>Withdrawals </a:t>
            </a:r>
            <a:r>
              <a:rPr lang="en-AU" sz="2900">
                <a:ea typeface="+mn-lt"/>
                <a:cs typeface="+mn-lt"/>
              </a:rPr>
              <a:t>may occur any time </a:t>
            </a:r>
            <a:r>
              <a:rPr lang="en-AU" sz="2900" b="1">
                <a:ea typeface="+mn-lt"/>
                <a:cs typeface="+mn-lt"/>
              </a:rPr>
              <a:t>before 5pm on the Scheduling Day</a:t>
            </a:r>
            <a:r>
              <a:rPr lang="en-AU" sz="2900">
                <a:ea typeface="+mn-lt"/>
                <a:cs typeface="+mn-lt"/>
              </a:rPr>
              <a:t>.</a:t>
            </a:r>
            <a:endParaRPr lang="en-AU" sz="2900"/>
          </a:p>
          <a:p>
            <a:pPr lvl="1">
              <a:spcAft>
                <a:spcPts val="600"/>
              </a:spcAft>
            </a:pPr>
            <a:r>
              <a:rPr lang="en-AU" sz="2900" b="1"/>
              <a:t>Removal </a:t>
            </a:r>
            <a:r>
              <a:rPr lang="en-AU" sz="2900"/>
              <a:t>of </a:t>
            </a:r>
            <a:r>
              <a:rPr lang="en-AU" sz="2900" b="1"/>
              <a:t>Trading Margin validations</a:t>
            </a:r>
            <a:r>
              <a:rPr lang="en-AU" sz="2900"/>
              <a:t>.</a:t>
            </a:r>
            <a:endParaRPr lang="en-AU" sz="2900">
              <a:cs typeface="Segoe UI Semilight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AU" sz="3300"/>
              <a:t>Key procedure-based change to the process is:</a:t>
            </a:r>
            <a:endParaRPr lang="en-AU" sz="3300">
              <a:cs typeface="Segoe UI Semilight"/>
            </a:endParaRP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AU" sz="2900"/>
              <a:t>Introduction of Capacity Credit Allocation Standing Submission List to provide a method by which Capacity Credit Allocation Submissions are automatically generated.</a:t>
            </a:r>
            <a:endParaRPr lang="en-AU" sz="2900">
              <a:cs typeface="Segoe UI Semilight"/>
            </a:endParaRPr>
          </a:p>
          <a:p>
            <a:pPr lvl="1"/>
            <a:endParaRPr lang="en-AU"/>
          </a:p>
          <a:p>
            <a:r>
              <a:rPr lang="en-AU" sz="3400"/>
              <a:t>Head of power for this Procedure is in clause 4.30.12</a:t>
            </a:r>
            <a:endParaRPr lang="en-AU" sz="3400">
              <a:cs typeface="Segoe UI Semilight"/>
            </a:endParaRPr>
          </a:p>
        </p:txBody>
      </p:sp>
    </p:spTree>
    <p:extLst>
      <p:ext uri="{BB962C8B-B14F-4D97-AF65-F5344CB8AC3E}">
        <p14:creationId xmlns:p14="http://schemas.microsoft.com/office/powerpoint/2010/main" val="1072457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F888B-025C-4950-A343-F73FD64AD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CCA Process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49683-60B8-438A-B96C-01A661A2A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596" y="1634157"/>
            <a:ext cx="5355517" cy="501850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2000"/>
              <a:t>Capacity Credit Allocations are on a </a:t>
            </a:r>
            <a:r>
              <a:rPr lang="en-AU" sz="2000" b="1"/>
              <a:t>Trading Day </a:t>
            </a:r>
            <a:r>
              <a:rPr lang="en-AU" sz="2000"/>
              <a:t>basis.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2000"/>
              <a:t>CCAs can be created by:</a:t>
            </a:r>
            <a:endParaRPr lang="en-AU" sz="2000">
              <a:cs typeface="Segoe UI Semilight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2000"/>
              <a:t>A Market Participant providing a CCA Standing Submission List for a Capacity Year; and</a:t>
            </a:r>
            <a:endParaRPr lang="en-AU" sz="2000">
              <a:cs typeface="Segoe UI Semilight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2000"/>
              <a:t>A Market Participant submitting CCA Submissions as standalone submissions.</a:t>
            </a:r>
            <a:endParaRPr lang="en-AU" sz="2000"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2000"/>
              <a:t>CCA Submissions must be made prior to 5pm on the Scheduling Day for the respective Trading Day.</a:t>
            </a:r>
            <a:endParaRPr lang="en-AU" sz="2000"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2000"/>
              <a:t>The receiver of the Capacity Credits is no longer required to submit a CCA Acceptance.</a:t>
            </a:r>
            <a:endParaRPr lang="en-AU" sz="2000">
              <a:cs typeface="Segoe UI Semilight"/>
            </a:endParaRPr>
          </a:p>
        </p:txBody>
      </p:sp>
      <p:grpSp>
        <p:nvGrpSpPr>
          <p:cNvPr id="4" name="Canvas 38">
            <a:extLst>
              <a:ext uri="{FF2B5EF4-FFF2-40B4-BE49-F238E27FC236}">
                <a16:creationId xmlns:a16="http://schemas.microsoft.com/office/drawing/2014/main" id="{F8A387D3-2F41-414C-870B-69290922B27E}"/>
              </a:ext>
            </a:extLst>
          </p:cNvPr>
          <p:cNvGrpSpPr/>
          <p:nvPr/>
        </p:nvGrpSpPr>
        <p:grpSpPr>
          <a:xfrm>
            <a:off x="5617488" y="2057754"/>
            <a:ext cx="6464112" cy="4171313"/>
            <a:chOff x="-35351" y="0"/>
            <a:chExt cx="5426501" cy="292798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34234F5-890A-40FC-B015-EDB15EB29804}"/>
                </a:ext>
              </a:extLst>
            </p:cNvPr>
            <p:cNvSpPr/>
            <p:nvPr/>
          </p:nvSpPr>
          <p:spPr>
            <a:xfrm>
              <a:off x="0" y="0"/>
              <a:ext cx="5391150" cy="2927985"/>
            </a:xfrm>
            <a:prstGeom prst="rect">
              <a:avLst/>
            </a:prstGeom>
            <a:solidFill>
              <a:prstClr val="white"/>
            </a:solidFill>
          </p:spPr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ADAF639E-7E92-4FEF-A91B-F8C8D8443093}"/>
                </a:ext>
              </a:extLst>
            </p:cNvPr>
            <p:cNvSpPr/>
            <p:nvPr/>
          </p:nvSpPr>
          <p:spPr>
            <a:xfrm>
              <a:off x="3890682" y="534725"/>
              <a:ext cx="1152939" cy="485030"/>
            </a:xfrm>
            <a:prstGeom prst="roundRect">
              <a:avLst/>
            </a:prstGeom>
            <a:noFill/>
            <a:ln w="1905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5000"/>
                </a:lnSpc>
                <a:spcAft>
                  <a:spcPts val="1200"/>
                </a:spcAft>
              </a:pPr>
              <a:r>
                <a:rPr lang="en-AU" sz="10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REJECTED</a:t>
              </a:r>
              <a:endParaRPr lang="en-AU" sz="10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E6114018-6F27-4356-87CE-2994E87BC434}"/>
                </a:ext>
              </a:extLst>
            </p:cNvPr>
            <p:cNvSpPr/>
            <p:nvPr/>
          </p:nvSpPr>
          <p:spPr>
            <a:xfrm>
              <a:off x="1233684" y="1672287"/>
              <a:ext cx="1152525" cy="484505"/>
            </a:xfrm>
            <a:prstGeom prst="roundRect">
              <a:avLst/>
            </a:prstGeom>
            <a:noFill/>
            <a:ln w="1905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5000"/>
                </a:lnSpc>
                <a:spcAft>
                  <a:spcPts val="1200"/>
                </a:spcAft>
              </a:pPr>
              <a:r>
                <a:rPr lang="en-AU" sz="10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APPROVED</a:t>
              </a:r>
              <a:endParaRPr lang="en-AU" sz="10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518B3DE2-BA3B-4EFD-BE48-BA62102217C4}"/>
                </a:ext>
              </a:extLst>
            </p:cNvPr>
            <p:cNvSpPr/>
            <p:nvPr/>
          </p:nvSpPr>
          <p:spPr>
            <a:xfrm>
              <a:off x="3891096" y="1671955"/>
              <a:ext cx="1152525" cy="484505"/>
            </a:xfrm>
            <a:prstGeom prst="roundRect">
              <a:avLst/>
            </a:prstGeom>
            <a:noFill/>
            <a:ln w="1905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5000"/>
                </a:lnSpc>
                <a:spcAft>
                  <a:spcPts val="1200"/>
                </a:spcAft>
              </a:pPr>
              <a:r>
                <a:rPr lang="en-AU" sz="10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WITHDRAWN</a:t>
              </a:r>
              <a:endParaRPr lang="en-AU" sz="10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CB8F653E-4413-4934-8732-FAF9825DEB23}"/>
                </a:ext>
              </a:extLst>
            </p:cNvPr>
            <p:cNvCxnSpPr/>
            <p:nvPr/>
          </p:nvCxnSpPr>
          <p:spPr>
            <a:xfrm flipV="1">
              <a:off x="2386209" y="1914208"/>
              <a:ext cx="1504887" cy="332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AF7F0BB0-96C0-4893-B00C-5535AABBE13C}"/>
                </a:ext>
              </a:extLst>
            </p:cNvPr>
            <p:cNvCxnSpPr/>
            <p:nvPr/>
          </p:nvCxnSpPr>
          <p:spPr>
            <a:xfrm>
              <a:off x="1803695" y="1016654"/>
              <a:ext cx="6252" cy="65563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C447A2B2-FBE4-441D-8C3C-530A233F4603}"/>
                </a:ext>
              </a:extLst>
            </p:cNvPr>
            <p:cNvCxnSpPr/>
            <p:nvPr/>
          </p:nvCxnSpPr>
          <p:spPr>
            <a:xfrm>
              <a:off x="2379640" y="774402"/>
              <a:ext cx="1511042" cy="28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A6820589-DE93-4FB5-B7F9-E5FABB5090A0}"/>
                </a:ext>
              </a:extLst>
            </p:cNvPr>
            <p:cNvCxnSpPr/>
            <p:nvPr/>
          </p:nvCxnSpPr>
          <p:spPr>
            <a:xfrm>
              <a:off x="1803593" y="0"/>
              <a:ext cx="51" cy="532149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 Box 30">
              <a:extLst>
                <a:ext uri="{FF2B5EF4-FFF2-40B4-BE49-F238E27FC236}">
                  <a16:creationId xmlns:a16="http://schemas.microsoft.com/office/drawing/2014/main" id="{2ADCC120-0A58-4DCA-B1CD-0A2B1469E586}"/>
                </a:ext>
              </a:extLst>
            </p:cNvPr>
            <p:cNvSpPr txBox="1"/>
            <p:nvPr/>
          </p:nvSpPr>
          <p:spPr>
            <a:xfrm>
              <a:off x="2345903" y="532149"/>
              <a:ext cx="1521369" cy="22032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5000"/>
                </a:lnSpc>
                <a:spcAft>
                  <a:spcPts val="1200"/>
                </a:spcAft>
              </a:pPr>
              <a:r>
                <a:rPr lang="en-AU" sz="700">
                  <a:effectLst/>
                  <a:latin typeface="Segoe UI Semilight" panose="020B0402040204020203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AEMO rejects CCA Submission</a:t>
              </a:r>
              <a:endParaRPr lang="en-AU" sz="100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 Box 27">
              <a:extLst>
                <a:ext uri="{FF2B5EF4-FFF2-40B4-BE49-F238E27FC236}">
                  <a16:creationId xmlns:a16="http://schemas.microsoft.com/office/drawing/2014/main" id="{C0A3A887-D2CB-445E-974B-C55AF981ED40}"/>
                </a:ext>
              </a:extLst>
            </p:cNvPr>
            <p:cNvSpPr txBox="1"/>
            <p:nvPr/>
          </p:nvSpPr>
          <p:spPr>
            <a:xfrm>
              <a:off x="2396528" y="1715642"/>
              <a:ext cx="1480483" cy="33378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5000"/>
                </a:lnSpc>
                <a:spcAft>
                  <a:spcPts val="1200"/>
                </a:spcAft>
              </a:pPr>
              <a:r>
                <a:rPr lang="en-AU" sz="700">
                  <a:solidFill>
                    <a:srgbClr val="C41230"/>
                  </a:solidFill>
                  <a:effectLst/>
                  <a:latin typeface="Segoe UI Semilight" panose="020B0402040204020203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MP withdraws CCA</a:t>
              </a:r>
              <a:endParaRPr lang="en-AU" sz="100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 Box 27">
              <a:extLst>
                <a:ext uri="{FF2B5EF4-FFF2-40B4-BE49-F238E27FC236}">
                  <a16:creationId xmlns:a16="http://schemas.microsoft.com/office/drawing/2014/main" id="{AEDD53D8-542B-4854-A55D-20E554AF9F83}"/>
                </a:ext>
              </a:extLst>
            </p:cNvPr>
            <p:cNvSpPr txBox="1"/>
            <p:nvPr/>
          </p:nvSpPr>
          <p:spPr>
            <a:xfrm>
              <a:off x="857250" y="1114424"/>
              <a:ext cx="937848" cy="400051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25000"/>
                </a:lnSpc>
                <a:spcAft>
                  <a:spcPts val="1200"/>
                </a:spcAft>
              </a:pPr>
              <a:r>
                <a:rPr lang="en-AU" sz="700">
                  <a:effectLst/>
                  <a:latin typeface="Segoe UI Semilight" panose="020B0402040204020203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AEMO approves CCA Submission</a:t>
              </a:r>
              <a:endParaRPr lang="en-AU" sz="100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27">
              <a:extLst>
                <a:ext uri="{FF2B5EF4-FFF2-40B4-BE49-F238E27FC236}">
                  <a16:creationId xmlns:a16="http://schemas.microsoft.com/office/drawing/2014/main" id="{E20A6261-DFB0-4C88-8889-DDBF0D902FA9}"/>
                </a:ext>
              </a:extLst>
            </p:cNvPr>
            <p:cNvSpPr txBox="1"/>
            <p:nvPr/>
          </p:nvSpPr>
          <p:spPr>
            <a:xfrm>
              <a:off x="-35351" y="12667"/>
              <a:ext cx="1567815" cy="716489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25000"/>
                </a:lnSpc>
                <a:spcAft>
                  <a:spcPts val="1200"/>
                </a:spcAft>
              </a:pPr>
              <a:r>
                <a:rPr lang="en-AU" sz="700">
                  <a:solidFill>
                    <a:srgbClr val="C41230"/>
                  </a:solidFill>
                  <a:effectLst/>
                  <a:latin typeface="Segoe UI Semilight" panose="020B0402040204020203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MP submits CCA Submission</a:t>
              </a:r>
              <a:endParaRPr lang="en-AU" sz="100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r">
                <a:lnSpc>
                  <a:spcPct val="125000"/>
                </a:lnSpc>
                <a:spcAft>
                  <a:spcPts val="1200"/>
                </a:spcAft>
              </a:pPr>
              <a:r>
                <a:rPr lang="en-AU" sz="700">
                  <a:solidFill>
                    <a:srgbClr val="C41230"/>
                  </a:solidFill>
                  <a:effectLst/>
                  <a:latin typeface="Segoe UI Semilight" panose="020B0402040204020203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by CCA Standing Submission List or standalone CCA Submission)</a:t>
              </a:r>
              <a:endParaRPr lang="en-AU" sz="100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D57EEDB5-A1C8-4B8D-88ED-C584A984BEFA}"/>
                </a:ext>
              </a:extLst>
            </p:cNvPr>
            <p:cNvSpPr/>
            <p:nvPr/>
          </p:nvSpPr>
          <p:spPr>
            <a:xfrm>
              <a:off x="1227750" y="532149"/>
              <a:ext cx="1151890" cy="484505"/>
            </a:xfrm>
            <a:prstGeom prst="roundRect">
              <a:avLst/>
            </a:prstGeom>
            <a:noFill/>
            <a:ln w="1905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5000"/>
                </a:lnSpc>
                <a:spcAft>
                  <a:spcPts val="1200"/>
                </a:spcAft>
              </a:pPr>
              <a:r>
                <a:rPr lang="en-AU" sz="10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SUBMITTED</a:t>
              </a:r>
              <a:endParaRPr lang="en-AU" sz="10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Connector: Curved 17">
              <a:extLst>
                <a:ext uri="{FF2B5EF4-FFF2-40B4-BE49-F238E27FC236}">
                  <a16:creationId xmlns:a16="http://schemas.microsoft.com/office/drawing/2014/main" id="{ABF9A61A-387B-40D6-B3B5-B2E234C6280C}"/>
                </a:ext>
              </a:extLst>
            </p:cNvPr>
            <p:cNvCxnSpPr/>
            <p:nvPr/>
          </p:nvCxnSpPr>
          <p:spPr>
            <a:xfrm rot="5400000" flipH="1">
              <a:off x="1400715" y="1747113"/>
              <a:ext cx="242202" cy="576263"/>
            </a:xfrm>
            <a:prstGeom prst="curvedConnector4">
              <a:avLst>
                <a:gd name="adj1" fmla="val -137643"/>
                <a:gd name="adj2" fmla="val 184205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 Box 27">
              <a:extLst>
                <a:ext uri="{FF2B5EF4-FFF2-40B4-BE49-F238E27FC236}">
                  <a16:creationId xmlns:a16="http://schemas.microsoft.com/office/drawing/2014/main" id="{1FDC0CB9-CB8C-42DB-9221-0D0C8D14033C}"/>
                </a:ext>
              </a:extLst>
            </p:cNvPr>
            <p:cNvSpPr txBox="1"/>
            <p:nvPr/>
          </p:nvSpPr>
          <p:spPr>
            <a:xfrm>
              <a:off x="771525" y="2493541"/>
              <a:ext cx="936285" cy="39941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25000"/>
                </a:lnSpc>
                <a:spcAft>
                  <a:spcPts val="1200"/>
                </a:spcAft>
              </a:pPr>
              <a:r>
                <a:rPr lang="en-AU" sz="7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AEMO </a:t>
              </a:r>
              <a:r>
                <a:rPr lang="en-AU" sz="700">
                  <a:effectLst/>
                  <a:latin typeface="Segoe UI Semilight" panose="020B0402040204020203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amends</a:t>
              </a:r>
              <a:r>
                <a:rPr lang="en-AU" sz="7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CCA</a:t>
              </a:r>
              <a:endParaRPr lang="en-AU" sz="100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3150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F888B-025C-4950-A343-F73FD64AD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CCA Standing Submission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49683-60B8-438A-B96C-01A661A2A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809" y="1471663"/>
            <a:ext cx="11694382" cy="4830814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3400"/>
              <a:t>A CCA Standing Submission List provided by a Market Participant: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3000">
                <a:cs typeface="Segoe UI Semilight"/>
              </a:rPr>
              <a:t>Applies to a Capacity Year.</a:t>
            </a:r>
            <a:endParaRPr lang="en-AU" sz="3000"/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3000"/>
              <a:t>Will be provided to AEMO through the WEMS.</a:t>
            </a:r>
            <a:endParaRPr lang="en-AU"/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3000"/>
              <a:t>Must contain an ordered list of Template CCA Submissions.</a:t>
            </a:r>
            <a:endParaRPr lang="en-AU" sz="3000">
              <a:cs typeface="Segoe UI Semilight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3000"/>
              <a:t>Must set out the information required of a CCA Submission as specified in clause 4.31.1 and 4.31.2 of the WEM Rules.</a:t>
            </a:r>
            <a:endParaRPr lang="en-AU" sz="3000">
              <a:cs typeface="Segoe UI Semilight"/>
            </a:endParaRP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AU" sz="180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3400"/>
              <a:t>AEMO will: </a:t>
            </a:r>
            <a:endParaRPr lang="en-AU" sz="3400">
              <a:cs typeface="Segoe UI Semilight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3000"/>
              <a:t>Use the CCA Standing Submission List to convert each Template CCA Submission into a CCA Submission within 1 Business Day after the CCA Window opens.</a:t>
            </a:r>
            <a:endParaRPr lang="en-AU" sz="3000">
              <a:cs typeface="Segoe UI Semilight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3000"/>
              <a:t>Convert Template CCA Submissions in the order specified in the CCA Standing Submission List. </a:t>
            </a:r>
            <a:endParaRPr lang="en-AU" sz="3000">
              <a:cs typeface="Segoe UI Semilight"/>
            </a:endParaRPr>
          </a:p>
        </p:txBody>
      </p:sp>
    </p:spTree>
    <p:extLst>
      <p:ext uri="{BB962C8B-B14F-4D97-AF65-F5344CB8AC3E}">
        <p14:creationId xmlns:p14="http://schemas.microsoft.com/office/powerpoint/2010/main" val="3183396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CBA45-F5E7-47AB-BAB4-FAFB00406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CCA Standing Submission List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2C9B2-4F46-4A4D-8D73-5169B63D4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527" y="1551648"/>
            <a:ext cx="7088465" cy="1192035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buNone/>
            </a:pPr>
            <a:r>
              <a:rPr lang="en-US">
                <a:cs typeface="Segoe UI Semilight"/>
              </a:rPr>
              <a:t>Assuming the following information:</a:t>
            </a:r>
          </a:p>
          <a:p>
            <a:r>
              <a:rPr lang="en-US">
                <a:ea typeface="+mn-lt"/>
                <a:cs typeface="+mn-lt"/>
              </a:rPr>
              <a:t>The CCA Window for a Trading Day will open 20 days prior to the Trading Day.</a:t>
            </a:r>
          </a:p>
          <a:p>
            <a:r>
              <a:rPr lang="en-US">
                <a:cs typeface="Segoe UI Semilight"/>
              </a:rPr>
              <a:t>Market Participant, A, has provided AEMO with a CCA Standing Submission List for CY 2023/24</a:t>
            </a:r>
            <a:endParaRPr lang="en-US">
              <a:ea typeface="+mn-lt"/>
              <a:cs typeface="+mn-lt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6B2F2D8-C489-4B6D-8524-B3A92AFD86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538478"/>
              </p:ext>
            </p:extLst>
          </p:nvPr>
        </p:nvGraphicFramePr>
        <p:xfrm>
          <a:off x="7876511" y="1510062"/>
          <a:ext cx="3775751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3910">
                  <a:extLst>
                    <a:ext uri="{9D8B030D-6E8A-4147-A177-3AD203B41FA5}">
                      <a16:colId xmlns:a16="http://schemas.microsoft.com/office/drawing/2014/main" val="305266454"/>
                    </a:ext>
                  </a:extLst>
                </a:gridCol>
                <a:gridCol w="847617">
                  <a:extLst>
                    <a:ext uri="{9D8B030D-6E8A-4147-A177-3AD203B41FA5}">
                      <a16:colId xmlns:a16="http://schemas.microsoft.com/office/drawing/2014/main" val="2895840913"/>
                    </a:ext>
                  </a:extLst>
                </a:gridCol>
                <a:gridCol w="1917842">
                  <a:extLst>
                    <a:ext uri="{9D8B030D-6E8A-4147-A177-3AD203B41FA5}">
                      <a16:colId xmlns:a16="http://schemas.microsoft.com/office/drawing/2014/main" val="3255573884"/>
                    </a:ext>
                  </a:extLst>
                </a:gridCol>
                <a:gridCol w="676382">
                  <a:extLst>
                    <a:ext uri="{9D8B030D-6E8A-4147-A177-3AD203B41FA5}">
                      <a16:colId xmlns:a16="http://schemas.microsoft.com/office/drawing/2014/main" val="38012395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Facility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Target Participant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162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913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706796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5D5CF3E-47A3-4DA5-895D-F4FB04D3AD66}"/>
              </a:ext>
            </a:extLst>
          </p:cNvPr>
          <p:cNvSpPr txBox="1">
            <a:spLocks/>
          </p:cNvSpPr>
          <p:nvPr/>
        </p:nvSpPr>
        <p:spPr>
          <a:xfrm>
            <a:off x="233814" y="2791395"/>
            <a:ext cx="11394719" cy="40345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>
                <a:cs typeface="Segoe UI Semilight"/>
              </a:rPr>
              <a:t>In accordance with the proposed WEM Procedure, AEMO will use the CCA Standing Submission List to generate CCA Submissions for Market Participant A, each day:</a:t>
            </a:r>
          </a:p>
          <a:p>
            <a:r>
              <a:rPr lang="en-US" sz="1500">
                <a:cs typeface="Segoe UI Semilight"/>
              </a:rPr>
              <a:t>On 11 September 2023, AEMO will generate the following CCA Submissions:</a:t>
            </a:r>
          </a:p>
          <a:p>
            <a:pPr lvl="1"/>
            <a:r>
              <a:rPr lang="en-US" sz="1500">
                <a:cs typeface="Segoe UI Semilight"/>
              </a:rPr>
              <a:t>2 Capacity Credits allocated from Facility F1 to Participant B for Trading Day 1 October 2023</a:t>
            </a:r>
          </a:p>
          <a:p>
            <a:pPr lvl="1"/>
            <a:r>
              <a:rPr lang="en-US" sz="1500">
                <a:cs typeface="Segoe UI Semilight"/>
              </a:rPr>
              <a:t>3 Capacity Credits allocated from Facility F2 to Participant B for Trading Day 1 October 2023</a:t>
            </a:r>
          </a:p>
          <a:p>
            <a:r>
              <a:rPr lang="en-US" sz="1500">
                <a:cs typeface="Segoe UI Semilight"/>
              </a:rPr>
              <a:t>On 12 September 2023, AEMO will generate the following CCA Submissions:</a:t>
            </a:r>
          </a:p>
          <a:p>
            <a:pPr lvl="1"/>
            <a:r>
              <a:rPr lang="en-US" sz="1500">
                <a:ea typeface="+mn-lt"/>
                <a:cs typeface="+mn-lt"/>
              </a:rPr>
              <a:t>2 Capacity Credits allocated from Facility F1 to Participant B for Trading Day 2 October 2023</a:t>
            </a:r>
          </a:p>
          <a:p>
            <a:pPr lvl="1"/>
            <a:r>
              <a:rPr lang="en-US" sz="1500">
                <a:ea typeface="+mn-lt"/>
                <a:cs typeface="+mn-lt"/>
              </a:rPr>
              <a:t>3 Capacity Credits allocated from Facility F2 to Participant B for Trading Day 2 October 2023</a:t>
            </a:r>
            <a:endParaRPr lang="en-US" sz="1500">
              <a:cs typeface="Segoe UI Semilight"/>
            </a:endParaRPr>
          </a:p>
          <a:p>
            <a:r>
              <a:rPr lang="en-US" sz="1500">
                <a:cs typeface="Segoe UI Semilight"/>
              </a:rPr>
              <a:t>…</a:t>
            </a:r>
          </a:p>
          <a:p>
            <a:r>
              <a:rPr lang="en-US" sz="1500">
                <a:cs typeface="Segoe UI Semilight"/>
              </a:rPr>
              <a:t>On 10 September 2024 AEMO will generate the following CCA Submissions:</a:t>
            </a:r>
          </a:p>
          <a:p>
            <a:pPr lvl="1"/>
            <a:r>
              <a:rPr lang="en-US" sz="1500">
                <a:ea typeface="+mn-lt"/>
                <a:cs typeface="+mn-lt"/>
              </a:rPr>
              <a:t>2 Capacity Credits allocated from Facility F1 to Participant B for Trading Day 30 September 2024</a:t>
            </a:r>
          </a:p>
          <a:p>
            <a:pPr lvl="1"/>
            <a:r>
              <a:rPr lang="en-US" sz="1500">
                <a:ea typeface="+mn-lt"/>
                <a:cs typeface="+mn-lt"/>
              </a:rPr>
              <a:t>3 Capacity Credits allocated from Facility F2 to Participant B for Trading Day 30 September 2024</a:t>
            </a:r>
            <a:endParaRPr lang="en-US" sz="1500">
              <a:cs typeface="Segoe UI Semilight"/>
            </a:endParaRPr>
          </a:p>
        </p:txBody>
      </p:sp>
    </p:spTree>
    <p:extLst>
      <p:ext uri="{BB962C8B-B14F-4D97-AF65-F5344CB8AC3E}">
        <p14:creationId xmlns:p14="http://schemas.microsoft.com/office/powerpoint/2010/main" val="1018079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5E1DE-5AD6-40A7-8497-5473120FE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Consultation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14CD5-B1DC-4E80-BE89-55B36DAAB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809" y="1648645"/>
            <a:ext cx="11694382" cy="4351338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endParaRPr lang="en-AU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dirty="0"/>
              <a:t>Procedure to be published for consultation in January 2022.</a:t>
            </a:r>
            <a:endParaRPr lang="en-AU" dirty="0">
              <a:cs typeface="Segoe UI Semilight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dirty="0"/>
              <a:t>Three week consultation period.</a:t>
            </a:r>
            <a:endParaRPr lang="en-AU" dirty="0">
              <a:cs typeface="Segoe UI Semilight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dirty="0"/>
              <a:t>Feedback is specifically sought on the CCA Standing Submission List process</a:t>
            </a:r>
            <a:endParaRPr lang="en-AU" dirty="0">
              <a:cs typeface="Segoe UI Semilight"/>
            </a:endParaRP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Additional comments or questions can be directed to AEMO by email to </a:t>
            </a:r>
            <a:r>
              <a:rPr lang="en-AU" u="sng" dirty="0"/>
              <a:t>WA.ETS</a:t>
            </a:r>
            <a:r>
              <a:rPr lang="en-AU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@aemo.com</a:t>
            </a:r>
            <a:r>
              <a:rPr lang="en-AU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19323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EMO PPT 2018">
      <a:dk1>
        <a:srgbClr val="222324"/>
      </a:dk1>
      <a:lt1>
        <a:srgbClr val="FFFFFF"/>
      </a:lt1>
      <a:dk2>
        <a:srgbClr val="000000"/>
      </a:dk2>
      <a:lt2>
        <a:srgbClr val="E0E8EA"/>
      </a:lt2>
      <a:accent1>
        <a:srgbClr val="C41230"/>
      </a:accent1>
      <a:accent2>
        <a:srgbClr val="360F3C"/>
      </a:accent2>
      <a:accent3>
        <a:srgbClr val="F37421"/>
      </a:accent3>
      <a:accent4>
        <a:srgbClr val="FFC222"/>
      </a:accent4>
      <a:accent5>
        <a:srgbClr val="82859C"/>
      </a:accent5>
      <a:accent6>
        <a:srgbClr val="B3E0EE"/>
      </a:accent6>
      <a:hlink>
        <a:srgbClr val="C41230"/>
      </a:hlink>
      <a:folHlink>
        <a:srgbClr val="C41230"/>
      </a:folHlink>
    </a:clrScheme>
    <a:fontScheme name="AEMO TW Segoe">
      <a:majorFont>
        <a:latin typeface="Century Gothic"/>
        <a:ea typeface=""/>
        <a:cs typeface=""/>
      </a:majorFont>
      <a:minorFont>
        <a:latin typeface="Segoe UI Semi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 16-9 v3.potx" id="{9047AFF0-4AFD-4E34-9AF9-A4765443E2DE}" vid="{526E9861-4B55-47C5-AAEA-312A9FBB78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2A12435D4BC0468BDC26B275DF5B04" ma:contentTypeVersion="8" ma:contentTypeDescription="Create a new document." ma:contentTypeScope="" ma:versionID="43bd2d18e61175496ebd8e63b314d800">
  <xsd:schema xmlns:xsd="http://www.w3.org/2001/XMLSchema" xmlns:xs="http://www.w3.org/2001/XMLSchema" xmlns:p="http://schemas.microsoft.com/office/2006/metadata/properties" xmlns:ns2="d0053c54-b3e3-4740-aedc-88d5127ed2c7" targetNamespace="http://schemas.microsoft.com/office/2006/metadata/properties" ma:root="true" ma:fieldsID="277fcb94678209ef6040fd56647b076e" ns2:_="">
    <xsd:import namespace="d0053c54-b3e3-4740-aedc-88d5127ed2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053c54-b3e3-4740-aedc-88d5127ed2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E8FE2D-AACF-4A0E-9F06-56F7AC36FA81}"/>
</file>

<file path=customXml/itemProps2.xml><?xml version="1.0" encoding="utf-8"?>
<ds:datastoreItem xmlns:ds="http://schemas.openxmlformats.org/officeDocument/2006/customXml" ds:itemID="{4B947A6F-EE58-48FB-86EB-5A7770CF66AB}">
  <ds:schemaRefs>
    <ds:schemaRef ds:uri="800869b4-ccc3-4d92-8f27-4117a93afefc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0d9f3aa-8f73-4fc1-9941-788648c2898b"/>
    <ds:schemaRef ds:uri="http://schemas.microsoft.com/sharepoint/v4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  <ds:schemaRef ds:uri="ae967e83-de13-40e0-a995-6066b04f8f46"/>
  </ds:schemaRefs>
</ds:datastoreItem>
</file>

<file path=customXml/itemProps3.xml><?xml version="1.0" encoding="utf-8"?>
<ds:datastoreItem xmlns:ds="http://schemas.openxmlformats.org/officeDocument/2006/customXml" ds:itemID="{D5E3937A-E9C7-4EF3-AD28-7C7A068072B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16-9 full colour</Template>
  <TotalTime>0</TotalTime>
  <Words>619</Words>
  <Application>Microsoft Office PowerPoint</Application>
  <PresentationFormat>Widescreen</PresentationFormat>
  <Paragraphs>78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Capacity Credit Allocations</vt:lpstr>
      <vt:lpstr>Context</vt:lpstr>
      <vt:lpstr>CCA Process Overview</vt:lpstr>
      <vt:lpstr>CCA Standing Submission List</vt:lpstr>
      <vt:lpstr>CCA Standing Submission List Example</vt:lpstr>
      <vt:lpstr>Consultation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Rebecca Petchey</dc:creator>
  <cp:lastModifiedBy>Alex Gillespie</cp:lastModifiedBy>
  <cp:revision>3</cp:revision>
  <dcterms:created xsi:type="dcterms:W3CDTF">2021-03-22T05:49:17Z</dcterms:created>
  <dcterms:modified xsi:type="dcterms:W3CDTF">2021-11-29T01:37:32Z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0x010100B12A12435D4BC0468BDC26B275DF5B04</vt:lpwstr>
  </property>
</Properties>
</file>