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11"/>
  </p:notesMasterIdLst>
  <p:sldIdLst>
    <p:sldId id="257" r:id="rId5"/>
    <p:sldId id="288" r:id="rId6"/>
    <p:sldId id="297" r:id="rId7"/>
    <p:sldId id="298" r:id="rId8"/>
    <p:sldId id="299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lyn Rigden" initials="KR" lastIdx="24" clrIdx="0">
    <p:extLst>
      <p:ext uri="{19B8F6BF-5375-455C-9EA6-DF929625EA0E}">
        <p15:presenceInfo xmlns:p15="http://schemas.microsoft.com/office/powerpoint/2012/main" userId="S::Katelyn.Rigden@aemo.com.au::74533d6a-e68a-47e1-a18f-3460bfc12b9b" providerId="AD"/>
      </p:ext>
    </p:extLst>
  </p:cmAuthor>
  <p:cmAuthor id="2" name="Rebecca" initials="R" lastIdx="10" clrIdx="1">
    <p:extLst>
      <p:ext uri="{19B8F6BF-5375-455C-9EA6-DF929625EA0E}">
        <p15:presenceInfo xmlns:p15="http://schemas.microsoft.com/office/powerpoint/2012/main" userId="S::Rebecca.Petchey@aemo.com.au::0cd7b8f3-d123-429c-9759-578315691ffd" providerId="AD"/>
      </p:ext>
    </p:extLst>
  </p:cmAuthor>
  <p:cmAuthor id="3" name="Toby Price" initials="TP" lastIdx="6" clrIdx="2">
    <p:extLst>
      <p:ext uri="{19B8F6BF-5375-455C-9EA6-DF929625EA0E}">
        <p15:presenceInfo xmlns:p15="http://schemas.microsoft.com/office/powerpoint/2012/main" userId="Toby Price" providerId="None"/>
      </p:ext>
    </p:extLst>
  </p:cmAuthor>
  <p:cmAuthor id="4" name="Neetika Kapani" initials="NK" lastIdx="12" clrIdx="3">
    <p:extLst>
      <p:ext uri="{19B8F6BF-5375-455C-9EA6-DF929625EA0E}">
        <p15:presenceInfo xmlns:p15="http://schemas.microsoft.com/office/powerpoint/2012/main" userId="S::neetika.kapani@aemo.com.au::5742ea7d-8e16-44ad-b639-37733cad9800" providerId="AD"/>
      </p:ext>
    </p:extLst>
  </p:cmAuthor>
  <p:cmAuthor id="5" name="Mike Hales" initials="MH" lastIdx="2" clrIdx="4">
    <p:extLst>
      <p:ext uri="{19B8F6BF-5375-455C-9EA6-DF929625EA0E}">
        <p15:presenceInfo xmlns:p15="http://schemas.microsoft.com/office/powerpoint/2012/main" userId="S::Mike.Hales@aemo.com.au::31401991-0c35-44c6-afef-66643cc46f7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CED57-CEAA-4B16-9C93-B6A5AE1B8C66}" v="3" dt="2021-11-23T01:19:02.071"/>
    <p1510:client id="{660CCFC3-FA6F-4CE1-A756-5D33C111B6F5}" v="6" dt="2021-11-23T03:24:31.708"/>
    <p1510:client id="{A875C75A-F3D5-74E1-1049-AF7CDFB1400D}" v="1020" dt="2021-11-23T00:53:10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E1346-A336-4CEC-B1DF-8D4111732CA4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30393-74E2-408A-A263-33C62AECC0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14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430393-74E2-408A-A263-33C62AECC00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10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5">
            <a:extLst>
              <a:ext uri="{FF2B5EF4-FFF2-40B4-BE49-F238E27FC236}">
                <a16:creationId xmlns:a16="http://schemas.microsoft.com/office/drawing/2014/main" id="{332CD06C-42C1-4DF5-AEBC-2DBE2DAFBA1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2935513" y="4166205"/>
            <a:ext cx="11139999" cy="3591552"/>
          </a:xfrm>
          <a:custGeom>
            <a:avLst/>
            <a:gdLst>
              <a:gd name="T0" fmla="*/ 6807 w 8055"/>
              <a:gd name="T1" fmla="*/ 1082 h 2594"/>
              <a:gd name="T2" fmla="*/ 3279 w 8055"/>
              <a:gd name="T3" fmla="*/ 786 h 2594"/>
              <a:gd name="T4" fmla="*/ 1046 w 8055"/>
              <a:gd name="T5" fmla="*/ 5 h 2594"/>
              <a:gd name="T6" fmla="*/ 1063 w 8055"/>
              <a:gd name="T7" fmla="*/ 6 h 2594"/>
              <a:gd name="T8" fmla="*/ 0 w 8055"/>
              <a:gd name="T9" fmla="*/ 292 h 2594"/>
              <a:gd name="T10" fmla="*/ 1311 w 8055"/>
              <a:gd name="T11" fmla="*/ 482 h 2594"/>
              <a:gd name="T12" fmla="*/ 3231 w 8055"/>
              <a:gd name="T13" fmla="*/ 1898 h 2594"/>
              <a:gd name="T14" fmla="*/ 5831 w 8055"/>
              <a:gd name="T15" fmla="*/ 1722 h 2594"/>
              <a:gd name="T16" fmla="*/ 8055 w 8055"/>
              <a:gd name="T17" fmla="*/ 1346 h 2594"/>
              <a:gd name="T18" fmla="*/ 8055 w 8055"/>
              <a:gd name="T19" fmla="*/ 1098 h 2594"/>
              <a:gd name="T20" fmla="*/ 6807 w 8055"/>
              <a:gd name="T21" fmla="*/ 1082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55" h="2594">
                <a:moveTo>
                  <a:pt x="6807" y="1082"/>
                </a:moveTo>
                <a:cubicBezTo>
                  <a:pt x="5911" y="1330"/>
                  <a:pt x="4872" y="1860"/>
                  <a:pt x="3279" y="786"/>
                </a:cubicBezTo>
                <a:cubicBezTo>
                  <a:pt x="2364" y="169"/>
                  <a:pt x="1673" y="0"/>
                  <a:pt x="1046" y="5"/>
                </a:cubicBezTo>
                <a:cubicBezTo>
                  <a:pt x="1057" y="6"/>
                  <a:pt x="1063" y="6"/>
                  <a:pt x="1063" y="6"/>
                </a:cubicBezTo>
                <a:cubicBezTo>
                  <a:pt x="1063" y="6"/>
                  <a:pt x="530" y="57"/>
                  <a:pt x="0" y="292"/>
                </a:cubicBezTo>
                <a:cubicBezTo>
                  <a:pt x="399" y="260"/>
                  <a:pt x="917" y="274"/>
                  <a:pt x="1311" y="482"/>
                </a:cubicBezTo>
                <a:cubicBezTo>
                  <a:pt x="2055" y="874"/>
                  <a:pt x="2783" y="1610"/>
                  <a:pt x="3231" y="1898"/>
                </a:cubicBezTo>
                <a:cubicBezTo>
                  <a:pt x="3598" y="2134"/>
                  <a:pt x="4463" y="2594"/>
                  <a:pt x="5831" y="1722"/>
                </a:cubicBezTo>
                <a:cubicBezTo>
                  <a:pt x="7199" y="850"/>
                  <a:pt x="8055" y="1346"/>
                  <a:pt x="8055" y="1346"/>
                </a:cubicBezTo>
                <a:cubicBezTo>
                  <a:pt x="8055" y="1098"/>
                  <a:pt x="8055" y="1098"/>
                  <a:pt x="8055" y="1098"/>
                </a:cubicBezTo>
                <a:cubicBezTo>
                  <a:pt x="8055" y="1098"/>
                  <a:pt x="7703" y="834"/>
                  <a:pt x="6807" y="1082"/>
                </a:cubicBezTo>
                <a:close/>
              </a:path>
            </a:pathLst>
          </a:custGeom>
          <a:gradFill flip="none" rotWithShape="1">
            <a:gsLst>
              <a:gs pos="17000">
                <a:srgbClr val="360F3C">
                  <a:alpha val="70000"/>
                </a:srgbClr>
              </a:gs>
              <a:gs pos="57000">
                <a:srgbClr val="5C1C8C">
                  <a:alpha val="20000"/>
                </a:srgbClr>
              </a:gs>
              <a:gs pos="94000">
                <a:srgbClr val="C72032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76E05CA3-D21A-42E0-A63A-D375E1C1E26E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738333" y="4064389"/>
            <a:ext cx="5985254" cy="2631276"/>
          </a:xfrm>
          <a:custGeom>
            <a:avLst/>
            <a:gdLst>
              <a:gd name="T0" fmla="*/ 2196 w 4328"/>
              <a:gd name="T1" fmla="*/ 1896 h 1900"/>
              <a:gd name="T2" fmla="*/ 2448 w 4328"/>
              <a:gd name="T3" fmla="*/ 992 h 1900"/>
              <a:gd name="T4" fmla="*/ 4328 w 4328"/>
              <a:gd name="T5" fmla="*/ 80 h 1900"/>
              <a:gd name="T6" fmla="*/ 1632 w 4328"/>
              <a:gd name="T7" fmla="*/ 420 h 1900"/>
              <a:gd name="T8" fmla="*/ 248 w 4328"/>
              <a:gd name="T9" fmla="*/ 1900 h 1900"/>
              <a:gd name="T10" fmla="*/ 2196 w 4328"/>
              <a:gd name="T11" fmla="*/ 1896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8" h="1900">
                <a:moveTo>
                  <a:pt x="2196" y="1896"/>
                </a:moveTo>
                <a:cubicBezTo>
                  <a:pt x="2196" y="1896"/>
                  <a:pt x="2113" y="1475"/>
                  <a:pt x="2448" y="992"/>
                </a:cubicBezTo>
                <a:cubicBezTo>
                  <a:pt x="2992" y="208"/>
                  <a:pt x="4328" y="80"/>
                  <a:pt x="4328" y="80"/>
                </a:cubicBezTo>
                <a:cubicBezTo>
                  <a:pt x="4328" y="80"/>
                  <a:pt x="3161" y="0"/>
                  <a:pt x="1632" y="420"/>
                </a:cubicBezTo>
                <a:cubicBezTo>
                  <a:pt x="0" y="868"/>
                  <a:pt x="248" y="1900"/>
                  <a:pt x="248" y="1900"/>
                </a:cubicBezTo>
                <a:lnTo>
                  <a:pt x="2196" y="1896"/>
                </a:lnTo>
                <a:close/>
              </a:path>
            </a:pathLst>
          </a:custGeom>
          <a:gradFill flip="none" rotWithShape="1">
            <a:gsLst>
              <a:gs pos="37000">
                <a:srgbClr val="D93B50">
                  <a:alpha val="50000"/>
                </a:srgbClr>
              </a:gs>
              <a:gs pos="0">
                <a:srgbClr val="C72032">
                  <a:alpha val="80000"/>
                </a:srgbClr>
              </a:gs>
              <a:gs pos="95575">
                <a:srgbClr val="5C1C8C">
                  <a:alpha val="35000"/>
                </a:srgbClr>
              </a:gs>
            </a:gsLst>
            <a:lin ang="189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34F0ED-53FA-453F-AAA8-F2EA2B5748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032" y="728148"/>
            <a:ext cx="3024336" cy="996252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235080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4899600"/>
            <a:ext cx="9144000" cy="6264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871" y="6230847"/>
            <a:ext cx="576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78496" y="6230847"/>
            <a:ext cx="173606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0670" y="6230847"/>
            <a:ext cx="533650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1812" y="457200"/>
            <a:ext cx="7724987" cy="562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400" y="3117600"/>
            <a:ext cx="3315600" cy="18468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94471A-234C-42ED-A5ED-0798319382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5">
            <a:extLst>
              <a:ext uri="{FF2B5EF4-FFF2-40B4-BE49-F238E27FC236}">
                <a16:creationId xmlns:a16="http://schemas.microsoft.com/office/drawing/2014/main" id="{A60732D9-43AE-45F7-B226-98D000B102F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2935513" y="4166205"/>
            <a:ext cx="11139999" cy="3591552"/>
          </a:xfrm>
          <a:custGeom>
            <a:avLst/>
            <a:gdLst>
              <a:gd name="T0" fmla="*/ 6807 w 8055"/>
              <a:gd name="T1" fmla="*/ 1082 h 2594"/>
              <a:gd name="T2" fmla="*/ 3279 w 8055"/>
              <a:gd name="T3" fmla="*/ 786 h 2594"/>
              <a:gd name="T4" fmla="*/ 1046 w 8055"/>
              <a:gd name="T5" fmla="*/ 5 h 2594"/>
              <a:gd name="T6" fmla="*/ 1063 w 8055"/>
              <a:gd name="T7" fmla="*/ 6 h 2594"/>
              <a:gd name="T8" fmla="*/ 0 w 8055"/>
              <a:gd name="T9" fmla="*/ 292 h 2594"/>
              <a:gd name="T10" fmla="*/ 1311 w 8055"/>
              <a:gd name="T11" fmla="*/ 482 h 2594"/>
              <a:gd name="T12" fmla="*/ 3231 w 8055"/>
              <a:gd name="T13" fmla="*/ 1898 h 2594"/>
              <a:gd name="T14" fmla="*/ 5831 w 8055"/>
              <a:gd name="T15" fmla="*/ 1722 h 2594"/>
              <a:gd name="T16" fmla="*/ 8055 w 8055"/>
              <a:gd name="T17" fmla="*/ 1346 h 2594"/>
              <a:gd name="T18" fmla="*/ 8055 w 8055"/>
              <a:gd name="T19" fmla="*/ 1098 h 2594"/>
              <a:gd name="T20" fmla="*/ 6807 w 8055"/>
              <a:gd name="T21" fmla="*/ 1082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55" h="2594">
                <a:moveTo>
                  <a:pt x="6807" y="1082"/>
                </a:moveTo>
                <a:cubicBezTo>
                  <a:pt x="5911" y="1330"/>
                  <a:pt x="4872" y="1860"/>
                  <a:pt x="3279" y="786"/>
                </a:cubicBezTo>
                <a:cubicBezTo>
                  <a:pt x="2364" y="169"/>
                  <a:pt x="1673" y="0"/>
                  <a:pt x="1046" y="5"/>
                </a:cubicBezTo>
                <a:cubicBezTo>
                  <a:pt x="1057" y="6"/>
                  <a:pt x="1063" y="6"/>
                  <a:pt x="1063" y="6"/>
                </a:cubicBezTo>
                <a:cubicBezTo>
                  <a:pt x="1063" y="6"/>
                  <a:pt x="530" y="57"/>
                  <a:pt x="0" y="292"/>
                </a:cubicBezTo>
                <a:cubicBezTo>
                  <a:pt x="399" y="260"/>
                  <a:pt x="917" y="274"/>
                  <a:pt x="1311" y="482"/>
                </a:cubicBezTo>
                <a:cubicBezTo>
                  <a:pt x="2055" y="874"/>
                  <a:pt x="2783" y="1610"/>
                  <a:pt x="3231" y="1898"/>
                </a:cubicBezTo>
                <a:cubicBezTo>
                  <a:pt x="3598" y="2134"/>
                  <a:pt x="4463" y="2594"/>
                  <a:pt x="5831" y="1722"/>
                </a:cubicBezTo>
                <a:cubicBezTo>
                  <a:pt x="7199" y="850"/>
                  <a:pt x="8055" y="1346"/>
                  <a:pt x="8055" y="1346"/>
                </a:cubicBezTo>
                <a:cubicBezTo>
                  <a:pt x="8055" y="1098"/>
                  <a:pt x="8055" y="1098"/>
                  <a:pt x="8055" y="1098"/>
                </a:cubicBezTo>
                <a:cubicBezTo>
                  <a:pt x="8055" y="1098"/>
                  <a:pt x="7703" y="834"/>
                  <a:pt x="6807" y="1082"/>
                </a:cubicBezTo>
                <a:close/>
              </a:path>
            </a:pathLst>
          </a:custGeom>
          <a:gradFill flip="none" rotWithShape="1">
            <a:gsLst>
              <a:gs pos="17000">
                <a:srgbClr val="360F3C">
                  <a:alpha val="70000"/>
                </a:srgbClr>
              </a:gs>
              <a:gs pos="57000">
                <a:srgbClr val="5C1C8C">
                  <a:alpha val="20000"/>
                </a:srgbClr>
              </a:gs>
              <a:gs pos="94000">
                <a:srgbClr val="C72032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20B52A3C-76FF-428B-9F8F-F455D362E761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738333" y="4064389"/>
            <a:ext cx="5985254" cy="2631276"/>
          </a:xfrm>
          <a:custGeom>
            <a:avLst/>
            <a:gdLst>
              <a:gd name="T0" fmla="*/ 2196 w 4328"/>
              <a:gd name="T1" fmla="*/ 1896 h 1900"/>
              <a:gd name="T2" fmla="*/ 2448 w 4328"/>
              <a:gd name="T3" fmla="*/ 992 h 1900"/>
              <a:gd name="T4" fmla="*/ 4328 w 4328"/>
              <a:gd name="T5" fmla="*/ 80 h 1900"/>
              <a:gd name="T6" fmla="*/ 1632 w 4328"/>
              <a:gd name="T7" fmla="*/ 420 h 1900"/>
              <a:gd name="T8" fmla="*/ 248 w 4328"/>
              <a:gd name="T9" fmla="*/ 1900 h 1900"/>
              <a:gd name="T10" fmla="*/ 2196 w 4328"/>
              <a:gd name="T11" fmla="*/ 1896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8" h="1900">
                <a:moveTo>
                  <a:pt x="2196" y="1896"/>
                </a:moveTo>
                <a:cubicBezTo>
                  <a:pt x="2196" y="1896"/>
                  <a:pt x="2113" y="1475"/>
                  <a:pt x="2448" y="992"/>
                </a:cubicBezTo>
                <a:cubicBezTo>
                  <a:pt x="2992" y="208"/>
                  <a:pt x="4328" y="80"/>
                  <a:pt x="4328" y="80"/>
                </a:cubicBezTo>
                <a:cubicBezTo>
                  <a:pt x="4328" y="80"/>
                  <a:pt x="3161" y="0"/>
                  <a:pt x="1632" y="420"/>
                </a:cubicBezTo>
                <a:cubicBezTo>
                  <a:pt x="0" y="868"/>
                  <a:pt x="248" y="1900"/>
                  <a:pt x="248" y="1900"/>
                </a:cubicBezTo>
                <a:lnTo>
                  <a:pt x="2196" y="1896"/>
                </a:lnTo>
                <a:close/>
              </a:path>
            </a:pathLst>
          </a:custGeom>
          <a:gradFill flip="none" rotWithShape="1">
            <a:gsLst>
              <a:gs pos="37000">
                <a:srgbClr val="D93B50">
                  <a:alpha val="50000"/>
                </a:srgbClr>
              </a:gs>
              <a:gs pos="0">
                <a:srgbClr val="C72032">
                  <a:alpha val="80000"/>
                </a:srgbClr>
              </a:gs>
              <a:gs pos="95575">
                <a:srgbClr val="5C1C8C">
                  <a:alpha val="35000"/>
                </a:srgbClr>
              </a:gs>
            </a:gsLst>
            <a:lin ang="189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659222-D08F-45A0-BBAE-5F79E3B45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232" y="2729735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1E3B37-D501-42E3-9623-5B5A892FD8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1200" y="457200"/>
            <a:ext cx="7725600" cy="5626800"/>
          </a:xfrm>
        </p:spPr>
        <p:txBody>
          <a:bodyPr/>
          <a:lstStyle>
            <a:lvl1pPr marL="450850" indent="-4508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9633F8-3251-4EEB-A1BB-AE6989B46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290B17-B974-464F-8842-968877D087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528" y="1825625"/>
            <a:ext cx="5756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5770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" y="136800"/>
            <a:ext cx="90036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000" y="1681163"/>
            <a:ext cx="5763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4000" y="2505075"/>
            <a:ext cx="5763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6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6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812" y="457200"/>
            <a:ext cx="7724987" cy="562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400" y="3117600"/>
            <a:ext cx="3315600" cy="1846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BDB7B8-31EA-4E99-B71D-922F603F3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8" y="136525"/>
            <a:ext cx="9001778" cy="11890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7" y="1825625"/>
            <a:ext cx="116943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6425" y="6356350"/>
            <a:ext cx="1736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28/11/2021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5336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76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atelyn.rigden@aemo.com.a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/>
              <a:t>Capacity Credit Allocations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/>
              <a:t>WRIG – 25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86552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888B-025C-4950-A343-F73FD64A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9683-60B8-438A-B96C-01A661A2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09" y="1471663"/>
            <a:ext cx="11694382" cy="483081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AU" sz="3400"/>
              <a:t>Capacity Credit Allocations (CCAs) are the process by which Capacity Credits held by one Market Participant for a Facility are allocated to another Market Participant for settlement purposes.</a:t>
            </a:r>
            <a:endParaRPr lang="en-AU" sz="3400">
              <a:cs typeface="Segoe UI Semilight"/>
            </a:endParaRPr>
          </a:p>
          <a:p>
            <a:endParaRPr lang="en-AU" sz="3400">
              <a:highlight>
                <a:srgbClr val="FFFF00"/>
              </a:highlight>
              <a:cs typeface="Segoe UI Semilight"/>
            </a:endParaRPr>
          </a:p>
          <a:p>
            <a:pPr>
              <a:spcAft>
                <a:spcPts val="600"/>
              </a:spcAft>
            </a:pPr>
            <a:r>
              <a:rPr lang="en-AU" sz="3400"/>
              <a:t>Key rule-based changes to the process are:</a:t>
            </a:r>
            <a:endParaRPr lang="en-AU" sz="3400">
              <a:cs typeface="Segoe UI Semilight"/>
            </a:endParaRPr>
          </a:p>
          <a:p>
            <a:pPr lvl="1">
              <a:spcAft>
                <a:spcPts val="600"/>
              </a:spcAft>
            </a:pPr>
            <a:r>
              <a:rPr lang="en-AU" sz="2900"/>
              <a:t>Capacity Credit Allocations occur on a </a:t>
            </a:r>
            <a:r>
              <a:rPr lang="en-AU" sz="2900" b="1"/>
              <a:t>Trading Day</a:t>
            </a:r>
            <a:r>
              <a:rPr lang="en-AU" sz="2900"/>
              <a:t> basis (previously Trading Month).</a:t>
            </a:r>
            <a:endParaRPr lang="en-AU" sz="2900">
              <a:cs typeface="Segoe UI Semilight"/>
            </a:endParaRPr>
          </a:p>
          <a:p>
            <a:pPr lvl="1">
              <a:spcAft>
                <a:spcPts val="600"/>
              </a:spcAft>
            </a:pPr>
            <a:r>
              <a:rPr lang="en-AU" sz="2900" b="1"/>
              <a:t>Removal </a:t>
            </a:r>
            <a:r>
              <a:rPr lang="en-AU" sz="2900"/>
              <a:t>of Capacity Credit Allocation </a:t>
            </a:r>
            <a:r>
              <a:rPr lang="en-AU" sz="2900" b="1"/>
              <a:t>Acceptances</a:t>
            </a:r>
            <a:r>
              <a:rPr lang="en-AU" sz="2900"/>
              <a:t>.</a:t>
            </a:r>
            <a:endParaRPr lang="en-AU" sz="2900">
              <a:cs typeface="Segoe UI Semilight"/>
            </a:endParaRPr>
          </a:p>
          <a:p>
            <a:pPr lvl="1">
              <a:spcAft>
                <a:spcPts val="600"/>
              </a:spcAft>
            </a:pPr>
            <a:r>
              <a:rPr lang="en-AU" sz="2900" b="1"/>
              <a:t>Removal </a:t>
            </a:r>
            <a:r>
              <a:rPr lang="en-AU" sz="2900"/>
              <a:t>of Capacity Credit Allocation </a:t>
            </a:r>
            <a:r>
              <a:rPr lang="en-AU" sz="2900" b="1"/>
              <a:t>reversals</a:t>
            </a:r>
            <a:r>
              <a:rPr lang="en-AU" sz="2900"/>
              <a:t>.</a:t>
            </a:r>
            <a:endParaRPr lang="en-AU" sz="2900">
              <a:cs typeface="Segoe UI Semilight"/>
            </a:endParaRPr>
          </a:p>
          <a:p>
            <a:pPr lvl="1">
              <a:spcAft>
                <a:spcPts val="600"/>
              </a:spcAft>
            </a:pPr>
            <a:r>
              <a:rPr lang="en-AU" sz="2900" b="1">
                <a:ea typeface="+mn-lt"/>
                <a:cs typeface="+mn-lt"/>
              </a:rPr>
              <a:t>Withdrawals </a:t>
            </a:r>
            <a:r>
              <a:rPr lang="en-AU" sz="2900">
                <a:ea typeface="+mn-lt"/>
                <a:cs typeface="+mn-lt"/>
              </a:rPr>
              <a:t>may occur any time </a:t>
            </a:r>
            <a:r>
              <a:rPr lang="en-AU" sz="2900" b="1">
                <a:ea typeface="+mn-lt"/>
                <a:cs typeface="+mn-lt"/>
              </a:rPr>
              <a:t>before 5pm on the Scheduling Day</a:t>
            </a:r>
            <a:r>
              <a:rPr lang="en-AU" sz="2900">
                <a:ea typeface="+mn-lt"/>
                <a:cs typeface="+mn-lt"/>
              </a:rPr>
              <a:t>.</a:t>
            </a:r>
            <a:endParaRPr lang="en-AU" sz="2900"/>
          </a:p>
          <a:p>
            <a:pPr lvl="1">
              <a:spcAft>
                <a:spcPts val="600"/>
              </a:spcAft>
            </a:pPr>
            <a:r>
              <a:rPr lang="en-AU" sz="2900" b="1"/>
              <a:t>Removal </a:t>
            </a:r>
            <a:r>
              <a:rPr lang="en-AU" sz="2900"/>
              <a:t>of </a:t>
            </a:r>
            <a:r>
              <a:rPr lang="en-AU" sz="2900" b="1"/>
              <a:t>Trading Margin validations</a:t>
            </a:r>
            <a:r>
              <a:rPr lang="en-AU" sz="2900"/>
              <a:t>.</a:t>
            </a:r>
            <a:endParaRPr lang="en-AU" sz="2900">
              <a:cs typeface="Segoe UI Semiligh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AU" sz="3300"/>
              <a:t>Key procedure-based change to the process is:</a:t>
            </a:r>
            <a:endParaRPr lang="en-AU" sz="3300">
              <a:cs typeface="Segoe UI Semilight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AU" sz="2900"/>
              <a:t>Introduction of Capacity Credit Allocation Standing Submission List to provide a method by which Capacity Credit Allocation Submissions are automatically generated.</a:t>
            </a:r>
            <a:endParaRPr lang="en-AU" sz="2900">
              <a:cs typeface="Segoe UI Semilight"/>
            </a:endParaRPr>
          </a:p>
          <a:p>
            <a:pPr lvl="1"/>
            <a:endParaRPr lang="en-AU"/>
          </a:p>
          <a:p>
            <a:r>
              <a:rPr lang="en-AU" sz="3400"/>
              <a:t>Head of power for this Procedure is in clause 4.30.12</a:t>
            </a:r>
            <a:endParaRPr lang="en-AU" sz="340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107245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888B-025C-4950-A343-F73FD64A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CCA Process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9683-60B8-438A-B96C-01A661A2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96" y="1634157"/>
            <a:ext cx="5355517" cy="50185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Capacity Credit Allocations are on a </a:t>
            </a:r>
            <a:r>
              <a:rPr lang="en-AU" sz="2000" b="1"/>
              <a:t>Trading Day </a:t>
            </a:r>
            <a:r>
              <a:rPr lang="en-AU" sz="2000"/>
              <a:t>basis.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CCAs can be created by:</a:t>
            </a:r>
            <a:endParaRPr lang="en-AU" sz="2000">
              <a:cs typeface="Segoe UI Semilight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A Market Participant providing a CCA Standing Submission List for a Capacity Year; and</a:t>
            </a:r>
            <a:endParaRPr lang="en-AU" sz="2000">
              <a:cs typeface="Segoe UI Semilight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A Market Participant submitting CCA Submissions as standalone submissions.</a:t>
            </a:r>
            <a:endParaRPr lang="en-AU" sz="2000"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CCA Submissions must be made prior to 5pm on the Scheduling Day for the respective Trading Day.</a:t>
            </a:r>
            <a:endParaRPr lang="en-AU" sz="2000">
              <a:cs typeface="Segoe UI Semiligh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/>
              <a:t>The receiver of the Capacity Credits is no longer required to submit a CCA Acceptance.</a:t>
            </a:r>
            <a:endParaRPr lang="en-AU" sz="2000">
              <a:cs typeface="Segoe UI Semilight"/>
            </a:endParaRPr>
          </a:p>
        </p:txBody>
      </p:sp>
      <p:grpSp>
        <p:nvGrpSpPr>
          <p:cNvPr id="4" name="Canvas 38">
            <a:extLst>
              <a:ext uri="{FF2B5EF4-FFF2-40B4-BE49-F238E27FC236}">
                <a16:creationId xmlns:a16="http://schemas.microsoft.com/office/drawing/2014/main" id="{F8A387D3-2F41-414C-870B-69290922B27E}"/>
              </a:ext>
            </a:extLst>
          </p:cNvPr>
          <p:cNvGrpSpPr/>
          <p:nvPr/>
        </p:nvGrpSpPr>
        <p:grpSpPr>
          <a:xfrm>
            <a:off x="5617488" y="2057754"/>
            <a:ext cx="6464112" cy="4171313"/>
            <a:chOff x="-35351" y="0"/>
            <a:chExt cx="5426501" cy="29279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4234F5-890A-40FC-B015-EDB15EB29804}"/>
                </a:ext>
              </a:extLst>
            </p:cNvPr>
            <p:cNvSpPr/>
            <p:nvPr/>
          </p:nvSpPr>
          <p:spPr>
            <a:xfrm>
              <a:off x="0" y="0"/>
              <a:ext cx="5391150" cy="292798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DAF639E-7E92-4FEF-A91B-F8C8D8443093}"/>
                </a:ext>
              </a:extLst>
            </p:cNvPr>
            <p:cNvSpPr/>
            <p:nvPr/>
          </p:nvSpPr>
          <p:spPr>
            <a:xfrm>
              <a:off x="3890682" y="534725"/>
              <a:ext cx="1152939" cy="485030"/>
            </a:xfrm>
            <a:prstGeom prst="roundRect">
              <a:avLst/>
            </a:prstGeom>
            <a:noFill/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10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REJECTED</a:t>
              </a:r>
              <a:endParaRPr lang="en-AU" sz="1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114018-6F27-4356-87CE-2994E87BC434}"/>
                </a:ext>
              </a:extLst>
            </p:cNvPr>
            <p:cNvSpPr/>
            <p:nvPr/>
          </p:nvSpPr>
          <p:spPr>
            <a:xfrm>
              <a:off x="1233684" y="1672287"/>
              <a:ext cx="1152525" cy="484505"/>
            </a:xfrm>
            <a:prstGeom prst="roundRect">
              <a:avLst/>
            </a:prstGeom>
            <a:noFill/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10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APPROVED</a:t>
              </a:r>
              <a:endParaRPr lang="en-AU" sz="1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18B3DE2-BA3B-4EFD-BE48-BA62102217C4}"/>
                </a:ext>
              </a:extLst>
            </p:cNvPr>
            <p:cNvSpPr/>
            <p:nvPr/>
          </p:nvSpPr>
          <p:spPr>
            <a:xfrm>
              <a:off x="3891096" y="1671955"/>
              <a:ext cx="1152525" cy="484505"/>
            </a:xfrm>
            <a:prstGeom prst="roundRect">
              <a:avLst/>
            </a:prstGeom>
            <a:noFill/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10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WITHDRAWN</a:t>
              </a:r>
              <a:endParaRPr lang="en-AU" sz="1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B8F653E-4413-4934-8732-FAF9825DEB23}"/>
                </a:ext>
              </a:extLst>
            </p:cNvPr>
            <p:cNvCxnSpPr/>
            <p:nvPr/>
          </p:nvCxnSpPr>
          <p:spPr>
            <a:xfrm flipV="1">
              <a:off x="2386209" y="1914208"/>
              <a:ext cx="1504887" cy="3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F7F0BB0-96C0-4893-B00C-5535AABBE13C}"/>
                </a:ext>
              </a:extLst>
            </p:cNvPr>
            <p:cNvCxnSpPr/>
            <p:nvPr/>
          </p:nvCxnSpPr>
          <p:spPr>
            <a:xfrm>
              <a:off x="1803695" y="1016654"/>
              <a:ext cx="6252" cy="6556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447A2B2-FBE4-441D-8C3C-530A233F4603}"/>
                </a:ext>
              </a:extLst>
            </p:cNvPr>
            <p:cNvCxnSpPr/>
            <p:nvPr/>
          </p:nvCxnSpPr>
          <p:spPr>
            <a:xfrm>
              <a:off x="2379640" y="774402"/>
              <a:ext cx="1511042" cy="28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6820589-DE93-4FB5-B7F9-E5FABB5090A0}"/>
                </a:ext>
              </a:extLst>
            </p:cNvPr>
            <p:cNvCxnSpPr/>
            <p:nvPr/>
          </p:nvCxnSpPr>
          <p:spPr>
            <a:xfrm>
              <a:off x="1803593" y="0"/>
              <a:ext cx="51" cy="53214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30">
              <a:extLst>
                <a:ext uri="{FF2B5EF4-FFF2-40B4-BE49-F238E27FC236}">
                  <a16:creationId xmlns:a16="http://schemas.microsoft.com/office/drawing/2014/main" id="{2ADCC120-0A58-4DCA-B1CD-0A2B1469E586}"/>
                </a:ext>
              </a:extLst>
            </p:cNvPr>
            <p:cNvSpPr txBox="1"/>
            <p:nvPr/>
          </p:nvSpPr>
          <p:spPr>
            <a:xfrm>
              <a:off x="2345903" y="532149"/>
              <a:ext cx="1521369" cy="22032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AEMO rejects CCA Submission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C0A3A887-D2CB-445E-974B-C55AF981ED40}"/>
                </a:ext>
              </a:extLst>
            </p:cNvPr>
            <p:cNvSpPr txBox="1"/>
            <p:nvPr/>
          </p:nvSpPr>
          <p:spPr>
            <a:xfrm>
              <a:off x="2396528" y="1715642"/>
              <a:ext cx="1480483" cy="3337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solidFill>
                    <a:srgbClr val="C41230"/>
                  </a:solidFill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MP withdraws CCA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AEDD53D8-542B-4854-A55D-20E554AF9F83}"/>
                </a:ext>
              </a:extLst>
            </p:cNvPr>
            <p:cNvSpPr txBox="1"/>
            <p:nvPr/>
          </p:nvSpPr>
          <p:spPr>
            <a:xfrm>
              <a:off x="857250" y="1114424"/>
              <a:ext cx="937848" cy="40005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AEMO approves CCA Submission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E20A6261-DFB0-4C88-8889-DDBF0D902FA9}"/>
                </a:ext>
              </a:extLst>
            </p:cNvPr>
            <p:cNvSpPr txBox="1"/>
            <p:nvPr/>
          </p:nvSpPr>
          <p:spPr>
            <a:xfrm>
              <a:off x="-35351" y="12667"/>
              <a:ext cx="1567815" cy="71648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solidFill>
                    <a:srgbClr val="C41230"/>
                  </a:solidFill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MP submits CCA Submission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solidFill>
                    <a:srgbClr val="C41230"/>
                  </a:solidFill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by CCA Standing Submission List or standalone CCA Submission)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57EEDB5-A1C8-4B8D-88ED-C584A984BEFA}"/>
                </a:ext>
              </a:extLst>
            </p:cNvPr>
            <p:cNvSpPr/>
            <p:nvPr/>
          </p:nvSpPr>
          <p:spPr>
            <a:xfrm>
              <a:off x="1227750" y="532149"/>
              <a:ext cx="1151890" cy="484505"/>
            </a:xfrm>
            <a:prstGeom prst="roundRect">
              <a:avLst/>
            </a:prstGeom>
            <a:noFill/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10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SUBMITTED</a:t>
              </a:r>
              <a:endParaRPr lang="en-AU" sz="10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Connector: Curved 17">
              <a:extLst>
                <a:ext uri="{FF2B5EF4-FFF2-40B4-BE49-F238E27FC236}">
                  <a16:creationId xmlns:a16="http://schemas.microsoft.com/office/drawing/2014/main" id="{ABF9A61A-387B-40D6-B3B5-B2E234C6280C}"/>
                </a:ext>
              </a:extLst>
            </p:cNvPr>
            <p:cNvCxnSpPr/>
            <p:nvPr/>
          </p:nvCxnSpPr>
          <p:spPr>
            <a:xfrm rot="5400000" flipH="1">
              <a:off x="1400715" y="1747113"/>
              <a:ext cx="242202" cy="576263"/>
            </a:xfrm>
            <a:prstGeom prst="curvedConnector4">
              <a:avLst>
                <a:gd name="adj1" fmla="val -137643"/>
                <a:gd name="adj2" fmla="val 184205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1FDC0CB9-CB8C-42DB-9221-0D0C8D14033C}"/>
                </a:ext>
              </a:extLst>
            </p:cNvPr>
            <p:cNvSpPr txBox="1"/>
            <p:nvPr/>
          </p:nvSpPr>
          <p:spPr>
            <a:xfrm>
              <a:off x="771525" y="2493541"/>
              <a:ext cx="936285" cy="3994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5000"/>
                </a:lnSpc>
                <a:spcAft>
                  <a:spcPts val="1200"/>
                </a:spcAft>
              </a:pPr>
              <a:r>
                <a:rPr lang="en-AU" sz="7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AEMO </a:t>
              </a:r>
              <a:r>
                <a:rPr lang="en-AU" sz="700">
                  <a:effectLst/>
                  <a:latin typeface="Segoe UI Semilight" panose="020B04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amends</a:t>
              </a:r>
              <a:r>
                <a:rPr lang="en-AU" sz="7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CCA</a:t>
              </a:r>
              <a:endParaRPr lang="en-AU" sz="100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15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888B-025C-4950-A343-F73FD64A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CCA Standing Submission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9683-60B8-438A-B96C-01A661A2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09" y="1471663"/>
            <a:ext cx="11694382" cy="483081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400"/>
              <a:t>A CCA Standing Submission List provided by a Market Participant: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>
                <a:cs typeface="Segoe UI Semilight"/>
              </a:rPr>
              <a:t>Applies to a Capacity Year.</a:t>
            </a:r>
            <a:endParaRPr lang="en-AU" sz="300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/>
              <a:t>Will be provided to AEMO through the WEMS.</a:t>
            </a:r>
            <a:endParaRPr lang="en-AU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/>
              <a:t>Must contain an ordered list of Template CCA Submissions.</a:t>
            </a:r>
            <a:endParaRPr lang="en-AU" sz="3000">
              <a:cs typeface="Segoe UI Semilight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/>
              <a:t>Must set out the information required of a CCA Submission as specified in clause 4.31.1 and 4.31.2 of the WEM Rules.</a:t>
            </a:r>
            <a:endParaRPr lang="en-AU" sz="3000">
              <a:cs typeface="Segoe UI Semilight"/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AU" sz="180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400"/>
              <a:t>AEMO will: </a:t>
            </a:r>
            <a:endParaRPr lang="en-AU" sz="3400">
              <a:cs typeface="Segoe UI Semilight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/>
              <a:t>Use the CCA Standing Submission List to convert each Template CCA Submission into a CCA Submission within 1 Business Day after the CCA Window opens.</a:t>
            </a:r>
            <a:endParaRPr lang="en-AU" sz="3000">
              <a:cs typeface="Segoe UI Semilight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/>
              <a:t>Convert Template CCA Submissions in the order specified in the CCA Standing Submission List. </a:t>
            </a:r>
            <a:endParaRPr lang="en-AU" sz="300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18339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BA45-F5E7-47AB-BAB4-FAFB00406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CCA Standing Submission List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C9B2-4F46-4A4D-8D73-5169B63D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1551648"/>
            <a:ext cx="7088465" cy="119203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cs typeface="Segoe UI Semilight"/>
              </a:rPr>
              <a:t>Assuming the following information:</a:t>
            </a:r>
          </a:p>
          <a:p>
            <a:r>
              <a:rPr lang="en-US">
                <a:ea typeface="+mn-lt"/>
                <a:cs typeface="+mn-lt"/>
              </a:rPr>
              <a:t>The CCA Window for a Trading Day will open 20 days prior to the Trading Day.</a:t>
            </a:r>
          </a:p>
          <a:p>
            <a:r>
              <a:rPr lang="en-US">
                <a:cs typeface="Segoe UI Semilight"/>
              </a:rPr>
              <a:t>Market Participant, A, has provided AEMO with a CCA Standing Submission List for CY 2023/24</a:t>
            </a:r>
            <a:endParaRPr lang="en-US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B2F2D8-C489-4B6D-8524-B3A92AFD8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38478"/>
              </p:ext>
            </p:extLst>
          </p:nvPr>
        </p:nvGraphicFramePr>
        <p:xfrm>
          <a:off x="7876511" y="1510062"/>
          <a:ext cx="3775751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3910">
                  <a:extLst>
                    <a:ext uri="{9D8B030D-6E8A-4147-A177-3AD203B41FA5}">
                      <a16:colId xmlns:a16="http://schemas.microsoft.com/office/drawing/2014/main" val="305266454"/>
                    </a:ext>
                  </a:extLst>
                </a:gridCol>
                <a:gridCol w="847617">
                  <a:extLst>
                    <a:ext uri="{9D8B030D-6E8A-4147-A177-3AD203B41FA5}">
                      <a16:colId xmlns:a16="http://schemas.microsoft.com/office/drawing/2014/main" val="2895840913"/>
                    </a:ext>
                  </a:extLst>
                </a:gridCol>
                <a:gridCol w="1917842">
                  <a:extLst>
                    <a:ext uri="{9D8B030D-6E8A-4147-A177-3AD203B41FA5}">
                      <a16:colId xmlns:a16="http://schemas.microsoft.com/office/drawing/2014/main" val="3255573884"/>
                    </a:ext>
                  </a:extLst>
                </a:gridCol>
                <a:gridCol w="676382">
                  <a:extLst>
                    <a:ext uri="{9D8B030D-6E8A-4147-A177-3AD203B41FA5}">
                      <a16:colId xmlns:a16="http://schemas.microsoft.com/office/drawing/2014/main" val="3801239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Target Participant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16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1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706796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D5CF3E-47A3-4DA5-895D-F4FB04D3AD66}"/>
              </a:ext>
            </a:extLst>
          </p:cNvPr>
          <p:cNvSpPr txBox="1">
            <a:spLocks/>
          </p:cNvSpPr>
          <p:nvPr/>
        </p:nvSpPr>
        <p:spPr>
          <a:xfrm>
            <a:off x="233814" y="2791395"/>
            <a:ext cx="11394719" cy="4034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>
                <a:cs typeface="Segoe UI Semilight"/>
              </a:rPr>
              <a:t>In accordance with the proposed WEM Procedure, AEMO will use the CCA Standing Submission List to generate CCA Submissions for Market Participant A, each day:</a:t>
            </a:r>
          </a:p>
          <a:p>
            <a:r>
              <a:rPr lang="en-US" sz="1500">
                <a:cs typeface="Segoe UI Semilight"/>
              </a:rPr>
              <a:t>On 11 September 2023, AEMO will generate the following CCA Submissions:</a:t>
            </a:r>
          </a:p>
          <a:p>
            <a:pPr lvl="1"/>
            <a:r>
              <a:rPr lang="en-US" sz="1500">
                <a:cs typeface="Segoe UI Semilight"/>
              </a:rPr>
              <a:t>2 Capacity Credits allocated from Facility F1 to Participant B for Trading Day 1 October 2023</a:t>
            </a:r>
          </a:p>
          <a:p>
            <a:pPr lvl="1"/>
            <a:r>
              <a:rPr lang="en-US" sz="1500">
                <a:cs typeface="Segoe UI Semilight"/>
              </a:rPr>
              <a:t>3 Capacity Credits allocated from Facility F2 to Participant B for Trading Day 1 October 2023</a:t>
            </a:r>
          </a:p>
          <a:p>
            <a:r>
              <a:rPr lang="en-US" sz="1500">
                <a:cs typeface="Segoe UI Semilight"/>
              </a:rPr>
              <a:t>On 12 September 2023, AEMO will generate the following CCA Submissions:</a:t>
            </a:r>
          </a:p>
          <a:p>
            <a:pPr lvl="1"/>
            <a:r>
              <a:rPr lang="en-US" sz="1500">
                <a:ea typeface="+mn-lt"/>
                <a:cs typeface="+mn-lt"/>
              </a:rPr>
              <a:t>2 Capacity Credits allocated from Facility F1 to Participant B for Trading Day 2 October 2023</a:t>
            </a:r>
          </a:p>
          <a:p>
            <a:pPr lvl="1"/>
            <a:r>
              <a:rPr lang="en-US" sz="1500">
                <a:ea typeface="+mn-lt"/>
                <a:cs typeface="+mn-lt"/>
              </a:rPr>
              <a:t>3 Capacity Credits allocated from Facility F2 to Participant B for Trading Day 2 October 2023</a:t>
            </a:r>
            <a:endParaRPr lang="en-US" sz="1500">
              <a:cs typeface="Segoe UI Semilight"/>
            </a:endParaRPr>
          </a:p>
          <a:p>
            <a:r>
              <a:rPr lang="en-US" sz="1500">
                <a:cs typeface="Segoe UI Semilight"/>
              </a:rPr>
              <a:t>…</a:t>
            </a:r>
          </a:p>
          <a:p>
            <a:r>
              <a:rPr lang="en-US" sz="1500">
                <a:cs typeface="Segoe UI Semilight"/>
              </a:rPr>
              <a:t>On 10 September 2024 AEMO will generate the following CCA Submissions:</a:t>
            </a:r>
          </a:p>
          <a:p>
            <a:pPr lvl="1"/>
            <a:r>
              <a:rPr lang="en-US" sz="1500">
                <a:ea typeface="+mn-lt"/>
                <a:cs typeface="+mn-lt"/>
              </a:rPr>
              <a:t>2 Capacity Credits allocated from Facility F1 to Participant B for Trading Day 30 September 2024</a:t>
            </a:r>
          </a:p>
          <a:p>
            <a:pPr lvl="1"/>
            <a:r>
              <a:rPr lang="en-US" sz="1500">
                <a:ea typeface="+mn-lt"/>
                <a:cs typeface="+mn-lt"/>
              </a:rPr>
              <a:t>3 Capacity Credits allocated from Facility F2 to Participant B for Trading Day 30 September 2024</a:t>
            </a:r>
            <a:endParaRPr lang="en-US" sz="150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101807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E1DE-5AD6-40A7-8497-5473120FE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4CD5-B1DC-4E80-BE89-55B36DAA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09" y="1648645"/>
            <a:ext cx="11694382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endParaRPr lang="en-AU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dirty="0"/>
              <a:t>Procedure to be published for consultation in January 2022.</a:t>
            </a:r>
            <a:endParaRPr lang="en-AU" dirty="0">
              <a:cs typeface="Segoe UI Semilight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dirty="0"/>
              <a:t>Three week consultation period.</a:t>
            </a:r>
            <a:endParaRPr lang="en-AU" dirty="0">
              <a:cs typeface="Segoe UI Semilight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dirty="0"/>
              <a:t>Feedback is specifically sought on the CCA Standing Submission List process</a:t>
            </a:r>
            <a:endParaRPr lang="en-AU" dirty="0">
              <a:cs typeface="Segoe UI Semilight"/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Additional comments or questions can be directed to AEMO by email to </a:t>
            </a:r>
            <a:r>
              <a:rPr lang="en-AU" u="sng" dirty="0"/>
              <a:t>WA.ETS</a:t>
            </a:r>
            <a:r>
              <a:rPr lang="en-AU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@aemo.com</a:t>
            </a:r>
            <a:r>
              <a:rPr lang="en-A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32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16-9 v3.potx" id="{9047AFF0-4AFD-4E34-9AF9-A4765443E2DE}" vid="{526E9861-4B55-47C5-AAEA-312A9FBB78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A12435D4BC0468BDC26B275DF5B04" ma:contentTypeVersion="8" ma:contentTypeDescription="Create a new document." ma:contentTypeScope="" ma:versionID="43bd2d18e61175496ebd8e63b314d800">
  <xsd:schema xmlns:xsd="http://www.w3.org/2001/XMLSchema" xmlns:xs="http://www.w3.org/2001/XMLSchema" xmlns:p="http://schemas.microsoft.com/office/2006/metadata/properties" xmlns:ns2="d0053c54-b3e3-4740-aedc-88d5127ed2c7" targetNamespace="http://schemas.microsoft.com/office/2006/metadata/properties" ma:root="true" ma:fieldsID="277fcb94678209ef6040fd56647b076e" ns2:_="">
    <xsd:import namespace="d0053c54-b3e3-4740-aedc-88d5127ed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53c54-b3e3-4740-aedc-88d5127ed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E8FE2D-AACF-4A0E-9F06-56F7AC36FA81}"/>
</file>

<file path=customXml/itemProps2.xml><?xml version="1.0" encoding="utf-8"?>
<ds:datastoreItem xmlns:ds="http://schemas.openxmlformats.org/officeDocument/2006/customXml" ds:itemID="{4B947A6F-EE58-48FB-86EB-5A7770CF66AB}">
  <ds:schemaRefs>
    <ds:schemaRef ds:uri="800869b4-ccc3-4d92-8f27-4117a93afef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0d9f3aa-8f73-4fc1-9941-788648c2898b"/>
    <ds:schemaRef ds:uri="http://schemas.microsoft.com/sharepoint/v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ae967e83-de13-40e0-a995-6066b04f8f46"/>
  </ds:schemaRefs>
</ds:datastoreItem>
</file>

<file path=customXml/itemProps3.xml><?xml version="1.0" encoding="utf-8"?>
<ds:datastoreItem xmlns:ds="http://schemas.openxmlformats.org/officeDocument/2006/customXml" ds:itemID="{D5E3937A-E9C7-4EF3-AD28-7C7A068072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16-9 full colour</Template>
  <TotalTime>0</TotalTime>
  <Words>619</Words>
  <Application>Microsoft Office PowerPoint</Application>
  <PresentationFormat>Widescreen</PresentationFormat>
  <Paragraphs>78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Capacity Credit Allocations</vt:lpstr>
      <vt:lpstr>Context</vt:lpstr>
      <vt:lpstr>CCA Process Overview</vt:lpstr>
      <vt:lpstr>CCA Standing Submission List</vt:lpstr>
      <vt:lpstr>CCA Standing Submission List Example</vt:lpstr>
      <vt:lpstr>Consultation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Rebecca Petchey</dc:creator>
  <cp:lastModifiedBy>Alex Gillespie</cp:lastModifiedBy>
  <cp:revision>3</cp:revision>
  <dcterms:created xsi:type="dcterms:W3CDTF">2021-03-22T05:49:17Z</dcterms:created>
  <dcterms:modified xsi:type="dcterms:W3CDTF">2021-11-29T01:37:32Z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0x010100B12A12435D4BC0468BDC26B275DF5B04</vt:lpwstr>
  </property>
</Properties>
</file>