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2"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ndi Shah" initials="BS" lastIdx="2" clrIdx="0">
    <p:extLst>
      <p:ext uri="{19B8F6BF-5375-455C-9EA6-DF929625EA0E}">
        <p15:presenceInfo xmlns:p15="http://schemas.microsoft.com/office/powerpoint/2012/main" userId="Bindi Sha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DB25E40E-9DF4-47B5-BAB8-388FDD99D59B}" type="datetimeFigureOut">
              <a:rPr lang="en-AU" smtClean="0"/>
              <a:pPr/>
              <a:t>28/11/2021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endParaRPr lang="en-AU"/>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DB25E40E-9DF4-47B5-BAB8-388FDD99D59B}" type="datetimeFigureOut">
              <a:rPr lang="en-AU" smtClean="0"/>
              <a:t>28/11/2021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pic>
        <p:nvPicPr>
          <p:cNvPr id="11" name="Picture 10">
            <a:extLst>
              <a:ext uri="{FF2B5EF4-FFF2-40B4-BE49-F238E27FC236}">
                <a16:creationId xmlns:a16="http://schemas.microsoft.com/office/drawing/2014/main" id="{7B94471A-234C-42ED-A5ED-0798319382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DB25E40E-9DF4-47B5-BAB8-388FDD99D59B}" type="datetimeFigureOut">
              <a:rPr lang="en-AU" smtClean="0"/>
              <a:t>28/11/2021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13" name="Picture 12">
            <a:extLst>
              <a:ext uri="{FF2B5EF4-FFF2-40B4-BE49-F238E27FC236}">
                <a16:creationId xmlns:a16="http://schemas.microsoft.com/office/drawing/2014/main" id="{9F9633F8-3251-4EEB-A1BB-AE6989B46D6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DB25E40E-9DF4-47B5-BAB8-388FDD99D59B}" type="datetimeFigureOut">
              <a:rPr lang="en-AU" smtClean="0"/>
              <a:t>28/11/2021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DB25E40E-9DF4-47B5-BAB8-388FDD99D59B}" type="datetimeFigureOut">
              <a:rPr lang="en-AU" smtClean="0"/>
              <a:pPr/>
              <a:t>28/11/2021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pic>
        <p:nvPicPr>
          <p:cNvPr id="9" name="Picture 8">
            <a:extLst>
              <a:ext uri="{FF2B5EF4-FFF2-40B4-BE49-F238E27FC236}">
                <a16:creationId xmlns:a16="http://schemas.microsoft.com/office/drawing/2014/main" id="{10290B17-B974-464F-8842-968877D087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B25E40E-9DF4-47B5-BAB8-388FDD99D59B}" type="datetimeFigureOut">
              <a:rPr lang="en-AU" smtClean="0"/>
              <a:t>28/11/2021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DB25E40E-9DF4-47B5-BAB8-388FDD99D59B}" type="datetimeFigureOut">
              <a:rPr lang="en-AU" smtClean="0"/>
              <a:t>28/11/2021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B25E40E-9DF4-47B5-BAB8-388FDD99D59B}" type="datetimeFigureOut">
              <a:rPr lang="en-AU" smtClean="0"/>
              <a:t>28/11/2021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DB25E40E-9DF4-47B5-BAB8-388FDD99D59B}" type="datetimeFigureOut">
              <a:rPr lang="en-AU" smtClean="0"/>
              <a:t>28/11/2021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DB25E40E-9DF4-47B5-BAB8-388FDD99D59B}" type="datetimeFigureOut">
              <a:rPr lang="en-AU" smtClean="0"/>
              <a:t>28/11/2021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pic>
        <p:nvPicPr>
          <p:cNvPr id="12" name="Picture 11">
            <a:extLst>
              <a:ext uri="{FF2B5EF4-FFF2-40B4-BE49-F238E27FC236}">
                <a16:creationId xmlns:a16="http://schemas.microsoft.com/office/drawing/2014/main" id="{3CBDB7B8-31EA-4E99-B71D-922F603F3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5E40E-9DF4-47B5-BAB8-388FDD99D59B}" type="datetimeFigureOut">
              <a:rPr lang="en-AU" smtClean="0"/>
              <a:t>28/11/2021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a:p>
        </p:txBody>
      </p:sp>
      <p:pic>
        <p:nvPicPr>
          <p:cNvPr id="9" name="Picture 8">
            <a:extLst>
              <a:ext uri="{FF2B5EF4-FFF2-40B4-BE49-F238E27FC236}">
                <a16:creationId xmlns:a16="http://schemas.microsoft.com/office/drawing/2014/main" id="{97C1AA2C-3FFA-48E8-B036-2C5DC3A52F9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5527" y="6135398"/>
            <a:ext cx="1679681" cy="553307"/>
          </a:xfrm>
          <a:prstGeom prst="rect">
            <a:avLst/>
          </a:prstGeom>
        </p:spPr>
      </p:pic>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p:txBody>
          <a:bodyPr>
            <a:normAutofit fontScale="90000"/>
          </a:bodyPr>
          <a:lstStyle/>
          <a:p>
            <a:r>
              <a:rPr lang="en-AU"/>
              <a:t>WEM Procedure: Certification of Reserve Capacity</a:t>
            </a:r>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p:txBody>
          <a:bodyPr/>
          <a:lstStyle/>
          <a:p>
            <a:r>
              <a:rPr lang="en-AU"/>
              <a:t>Post-consultation changes</a:t>
            </a:r>
          </a:p>
        </p:txBody>
      </p:sp>
    </p:spTree>
    <p:extLst>
      <p:ext uri="{BB962C8B-B14F-4D97-AF65-F5344CB8AC3E}">
        <p14:creationId xmlns:p14="http://schemas.microsoft.com/office/powerpoint/2010/main" val="1865525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6FC17-42CD-4756-90CB-8FFB735435FC}"/>
              </a:ext>
            </a:extLst>
          </p:cNvPr>
          <p:cNvSpPr>
            <a:spLocks noGrp="1"/>
          </p:cNvSpPr>
          <p:nvPr>
            <p:ph type="title"/>
          </p:nvPr>
        </p:nvSpPr>
        <p:spPr/>
        <p:txBody>
          <a:bodyPr/>
          <a:lstStyle/>
          <a:p>
            <a:r>
              <a:rPr lang="en-AU"/>
              <a:t>Procedure amendments</a:t>
            </a:r>
          </a:p>
        </p:txBody>
      </p:sp>
      <p:sp>
        <p:nvSpPr>
          <p:cNvPr id="3" name="Content Placeholder 2">
            <a:extLst>
              <a:ext uri="{FF2B5EF4-FFF2-40B4-BE49-F238E27FC236}">
                <a16:creationId xmlns:a16="http://schemas.microsoft.com/office/drawing/2014/main" id="{B036E555-277C-4AB1-A4C2-45275DCDD30D}"/>
              </a:ext>
            </a:extLst>
          </p:cNvPr>
          <p:cNvSpPr>
            <a:spLocks noGrp="1"/>
          </p:cNvSpPr>
          <p:nvPr>
            <p:ph idx="1"/>
          </p:nvPr>
        </p:nvSpPr>
        <p:spPr/>
        <p:txBody>
          <a:bodyPr>
            <a:normAutofit/>
          </a:bodyPr>
          <a:lstStyle/>
          <a:p>
            <a:r>
              <a:rPr lang="en-AU" dirty="0"/>
              <a:t>AEMO assessed the comments received and concluded:</a:t>
            </a:r>
          </a:p>
          <a:p>
            <a:pPr lvl="1"/>
            <a:r>
              <a:rPr lang="en-AU" dirty="0"/>
              <a:t>The majority of the requested changes would have caused inconsistencies between the WEM Rules and the Procedure, or reduced clarity in the Procedure. </a:t>
            </a:r>
          </a:p>
          <a:p>
            <a:pPr lvl="1"/>
            <a:r>
              <a:rPr lang="en-AU" dirty="0"/>
              <a:t>This Procedure is intended to be transitional. Therefore further amendments can be considered (with consultation) for the 2022 Reserve Capacity Cycle. </a:t>
            </a:r>
          </a:p>
          <a:p>
            <a:r>
              <a:rPr lang="en-AU" dirty="0"/>
              <a:t>For these reasons, AEMO did not amend the Procedure following consultation. </a:t>
            </a:r>
          </a:p>
        </p:txBody>
      </p:sp>
    </p:spTree>
    <p:extLst>
      <p:ext uri="{BB962C8B-B14F-4D97-AF65-F5344CB8AC3E}">
        <p14:creationId xmlns:p14="http://schemas.microsoft.com/office/powerpoint/2010/main" val="3707503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normAutofit/>
          </a:bodyPr>
          <a:lstStyle/>
          <a:p>
            <a:r>
              <a:rPr lang="en-AU"/>
              <a:t>AEMO’s response to comments</a:t>
            </a:r>
          </a:p>
        </p:txBody>
      </p:sp>
      <p:graphicFrame>
        <p:nvGraphicFramePr>
          <p:cNvPr id="3" name="Table 7">
            <a:extLst>
              <a:ext uri="{FF2B5EF4-FFF2-40B4-BE49-F238E27FC236}">
                <a16:creationId xmlns:a16="http://schemas.microsoft.com/office/drawing/2014/main" id="{3FB0121F-21A9-4394-98D1-224424B5640E}"/>
              </a:ext>
            </a:extLst>
          </p:cNvPr>
          <p:cNvGraphicFramePr>
            <a:graphicFrameLocks noGrp="1"/>
          </p:cNvGraphicFramePr>
          <p:nvPr>
            <p:ph idx="1"/>
            <p:extLst>
              <p:ext uri="{D42A27DB-BD31-4B8C-83A1-F6EECF244321}">
                <p14:modId xmlns:p14="http://schemas.microsoft.com/office/powerpoint/2010/main" val="1966403932"/>
              </p:ext>
            </p:extLst>
          </p:nvPr>
        </p:nvGraphicFramePr>
        <p:xfrm>
          <a:off x="235528" y="1454913"/>
          <a:ext cx="11842865" cy="4688077"/>
        </p:xfrm>
        <a:graphic>
          <a:graphicData uri="http://schemas.openxmlformats.org/drawingml/2006/table">
            <a:tbl>
              <a:tblPr firstRow="1" bandRow="1">
                <a:tableStyleId>{5C22544A-7EE6-4342-B048-85BDC9FD1C3A}</a:tableStyleId>
              </a:tblPr>
              <a:tblGrid>
                <a:gridCol w="6814705">
                  <a:extLst>
                    <a:ext uri="{9D8B030D-6E8A-4147-A177-3AD203B41FA5}">
                      <a16:colId xmlns:a16="http://schemas.microsoft.com/office/drawing/2014/main" val="4057954888"/>
                    </a:ext>
                  </a:extLst>
                </a:gridCol>
                <a:gridCol w="5028160">
                  <a:extLst>
                    <a:ext uri="{9D8B030D-6E8A-4147-A177-3AD203B41FA5}">
                      <a16:colId xmlns:a16="http://schemas.microsoft.com/office/drawing/2014/main" val="3092816876"/>
                    </a:ext>
                  </a:extLst>
                </a:gridCol>
              </a:tblGrid>
              <a:tr h="420877">
                <a:tc>
                  <a:txBody>
                    <a:bodyPr/>
                    <a:lstStyle/>
                    <a:p>
                      <a:r>
                        <a:rPr lang="en-AU" sz="1600"/>
                        <a:t>Summary of comment</a:t>
                      </a:r>
                    </a:p>
                  </a:txBody>
                  <a:tcPr/>
                </a:tc>
                <a:tc>
                  <a:txBody>
                    <a:bodyPr/>
                    <a:lstStyle/>
                    <a:p>
                      <a:r>
                        <a:rPr lang="en-AU" sz="1600"/>
                        <a:t>AEMO’s response</a:t>
                      </a:r>
                    </a:p>
                  </a:txBody>
                  <a:tcPr/>
                </a:tc>
                <a:extLst>
                  <a:ext uri="{0D108BD9-81ED-4DB2-BD59-A6C34878D82A}">
                    <a16:rowId xmlns:a16="http://schemas.microsoft.com/office/drawing/2014/main" val="2074336985"/>
                  </a:ext>
                </a:extLst>
              </a:tr>
              <a:tr h="420877">
                <a:tc>
                  <a:txBody>
                    <a:bodyPr/>
                    <a:lstStyle/>
                    <a:p>
                      <a:r>
                        <a:rPr lang="en-AU" sz="1400" dirty="0"/>
                        <a:t>Request for AEMO to:</a:t>
                      </a:r>
                    </a:p>
                    <a:p>
                      <a:pPr marL="342900" indent="-342900">
                        <a:buFont typeface="+mj-lt"/>
                        <a:buAutoNum type="arabicPeriod"/>
                      </a:pPr>
                      <a:r>
                        <a:rPr lang="en-AU" sz="1400" dirty="0"/>
                        <a:t>Consult with Market Participants on the quantity of CRC to be assigned.</a:t>
                      </a:r>
                    </a:p>
                    <a:p>
                      <a:pPr marL="342900" indent="-342900">
                        <a:buFont typeface="+mj-lt"/>
                        <a:buAutoNum type="arabicPeriod"/>
                      </a:pPr>
                      <a:r>
                        <a:rPr lang="en-AU" sz="1400" dirty="0"/>
                        <a:t>Provide calculations. </a:t>
                      </a:r>
                    </a:p>
                    <a:p>
                      <a:pPr marL="342900" indent="-342900">
                        <a:buFont typeface="+mj-lt"/>
                        <a:buAutoNum type="arabicPeriod"/>
                      </a:pPr>
                      <a:r>
                        <a:rPr lang="en-AU" sz="1400" dirty="0"/>
                        <a:t>Allow Market Participants to provide additional supporting evidence. </a:t>
                      </a:r>
                    </a:p>
                  </a:txBody>
                  <a:tcPr anchor="ctr"/>
                </a:tc>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AU" sz="1400"/>
                        <a:t>AEMO notes that there are tight timeframes to assess CRC applications and it is not practical to consult with Market Participants during this process. AEMO endeavours to inform Market Participants where the quantity of CRC assigned is likely to differ from the Market Participant’s expectation. </a:t>
                      </a:r>
                    </a:p>
                    <a:p>
                      <a:pPr>
                        <a:spcBef>
                          <a:spcPts val="600"/>
                        </a:spcBef>
                      </a:pPr>
                      <a:r>
                        <a:rPr lang="en-AU" sz="1400"/>
                        <a:t>Under clause 4.9.9(e), AEMO is required to provide the calculations used to determine the quantity of CRC assigned on request by the Market Participant. </a:t>
                      </a:r>
                    </a:p>
                  </a:txBody>
                  <a:tcPr/>
                </a:tc>
                <a:extLst>
                  <a:ext uri="{0D108BD9-81ED-4DB2-BD59-A6C34878D82A}">
                    <a16:rowId xmlns:a16="http://schemas.microsoft.com/office/drawing/2014/main" val="3834806299"/>
                  </a:ext>
                </a:extLst>
              </a:tr>
              <a:tr h="420877">
                <a:tc>
                  <a:txBody>
                    <a:bodyPr/>
                    <a:lstStyle/>
                    <a:p>
                      <a:r>
                        <a:rPr lang="en-AU" sz="1400"/>
                        <a:t>Definition of Firm (in relation to fuel supply) is stringent and does not account for operational constraints. </a:t>
                      </a:r>
                    </a:p>
                  </a:txBody>
                  <a:tcPr/>
                </a:tc>
                <a:tc>
                  <a:txBody>
                    <a:bodyPr/>
                    <a:lstStyle/>
                    <a:p>
                      <a:pPr>
                        <a:spcBef>
                          <a:spcPts val="600"/>
                        </a:spcBef>
                      </a:pPr>
                      <a:r>
                        <a:rPr lang="en-AU" sz="1400"/>
                        <a:t>AEMO considers that the definitions of Firm and Non-Firm, read together, provide sufficient allowances for outages. </a:t>
                      </a:r>
                    </a:p>
                  </a:txBody>
                  <a:tcPr/>
                </a:tc>
                <a:extLst>
                  <a:ext uri="{0D108BD9-81ED-4DB2-BD59-A6C34878D82A}">
                    <a16:rowId xmlns:a16="http://schemas.microsoft.com/office/drawing/2014/main" val="2681867513"/>
                  </a:ext>
                </a:extLst>
              </a:tr>
              <a:tr h="420877">
                <a:tc>
                  <a:txBody>
                    <a:bodyPr/>
                    <a:lstStyle/>
                    <a:p>
                      <a:r>
                        <a:rPr lang="en-AU" sz="1400"/>
                        <a:t>Request to allow Market Participants to address manifest errors after the CRC window closes. </a:t>
                      </a:r>
                    </a:p>
                  </a:txBody>
                  <a:tcPr anchor="ctr"/>
                </a:tc>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AU" sz="1400" dirty="0"/>
                        <a:t>The WEM Rules prevent AEMO from accepting supporting documentation after the deadline, including to correct manifest errors. AEMO may perform preliminary reviews up to 10 Business Days prior to the CRC window closure, to determine if additional supporting evidence is required.</a:t>
                      </a:r>
                    </a:p>
                    <a:p>
                      <a:pPr>
                        <a:spcBef>
                          <a:spcPts val="600"/>
                        </a:spcBef>
                      </a:pPr>
                      <a:r>
                        <a:rPr lang="en-AU" sz="1400" dirty="0"/>
                        <a:t>Market Participants are encouraged to engage with AEMO at any time prior to the CRC window closure regarding the requirements for a CRC application. </a:t>
                      </a:r>
                    </a:p>
                  </a:txBody>
                  <a:tcPr/>
                </a:tc>
                <a:extLst>
                  <a:ext uri="{0D108BD9-81ED-4DB2-BD59-A6C34878D82A}">
                    <a16:rowId xmlns:a16="http://schemas.microsoft.com/office/drawing/2014/main" val="412782508"/>
                  </a:ext>
                </a:extLst>
              </a:tr>
            </a:tbl>
          </a:graphicData>
        </a:graphic>
      </p:graphicFrame>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3</a:t>
            </a:fld>
            <a:endParaRPr lang="en-AU"/>
          </a:p>
        </p:txBody>
      </p:sp>
    </p:spTree>
    <p:extLst>
      <p:ext uri="{BB962C8B-B14F-4D97-AF65-F5344CB8AC3E}">
        <p14:creationId xmlns:p14="http://schemas.microsoft.com/office/powerpoint/2010/main" val="1082065491"/>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AEMO TW Segoe">
      <a:majorFont>
        <a:latin typeface="Century Gothic"/>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3.potx" id="{9047AFF0-4AFD-4E34-9AF9-A4765443E2DE}" vid="{526E9861-4B55-47C5-AAEA-312A9FBB788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12A12435D4BC0468BDC26B275DF5B04" ma:contentTypeVersion="8" ma:contentTypeDescription="Create a new document." ma:contentTypeScope="" ma:versionID="43bd2d18e61175496ebd8e63b314d800">
  <xsd:schema xmlns:xsd="http://www.w3.org/2001/XMLSchema" xmlns:xs="http://www.w3.org/2001/XMLSchema" xmlns:p="http://schemas.microsoft.com/office/2006/metadata/properties" xmlns:ns2="d0053c54-b3e3-4740-aedc-88d5127ed2c7" targetNamespace="http://schemas.microsoft.com/office/2006/metadata/properties" ma:root="true" ma:fieldsID="277fcb94678209ef6040fd56647b076e" ns2:_="">
    <xsd:import namespace="d0053c54-b3e3-4740-aedc-88d5127ed2c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053c54-b3e3-4740-aedc-88d5127ed2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266462-6BCB-4F6A-A57C-426205C40135}">
  <ds:schemaRefs>
    <ds:schemaRef ds:uri="http://schemas.microsoft.com/sharepoint/v3/contenttype/forms"/>
  </ds:schemaRefs>
</ds:datastoreItem>
</file>

<file path=customXml/itemProps2.xml><?xml version="1.0" encoding="utf-8"?>
<ds:datastoreItem xmlns:ds="http://schemas.openxmlformats.org/officeDocument/2006/customXml" ds:itemID="{C3ACBC8E-C076-4A61-9C35-C8BA4E6A24DA}">
  <ds:schemaRefs>
    <ds:schemaRef ds:uri="30d9f3aa-8f73-4fc1-9941-788648c2898b"/>
    <ds:schemaRef ds:uri="http://purl.org/dc/elements/1.1/"/>
    <ds:schemaRef ds:uri="800869b4-ccc3-4d92-8f27-4117a93afefc"/>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schemas.microsoft.com/sharepoint/v4"/>
    <ds:schemaRef ds:uri="http://schemas.microsoft.com/office/2006/metadata/properties"/>
    <ds:schemaRef ds:uri="http://www.w3.org/XML/1998/namespace"/>
    <ds:schemaRef ds:uri="http://purl.org/dc/dcmitype/"/>
    <ds:schemaRef ds:uri="ae967e83-de13-40e0-a995-6066b04f8f46"/>
  </ds:schemaRefs>
</ds:datastoreItem>
</file>

<file path=customXml/itemProps3.xml><?xml version="1.0" encoding="utf-8"?>
<ds:datastoreItem xmlns:ds="http://schemas.openxmlformats.org/officeDocument/2006/customXml" ds:itemID="{C452880D-46A4-49B5-883D-D660631F60B4}"/>
</file>

<file path=docProps/app.xml><?xml version="1.0" encoding="utf-8"?>
<Properties xmlns="http://schemas.openxmlformats.org/officeDocument/2006/extended-properties" xmlns:vt="http://schemas.openxmlformats.org/officeDocument/2006/docPropsVTypes">
  <Template>presentation 16-9 full colour</Template>
  <TotalTime>0</TotalTime>
  <Words>321</Words>
  <Application>Microsoft Office PowerPoint</Application>
  <PresentationFormat>Widescreen</PresentationFormat>
  <Paragraphs>22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WEM Procedure: Certification of Reserve Capacity</vt:lpstr>
      <vt:lpstr>Procedure amendments</vt:lpstr>
      <vt:lpstr>AEMO’s response to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 Storage Resource Obligation Intervals</dc:title>
  <dc:creator>Rebecca Petchey</dc:creator>
  <cp:lastModifiedBy>Alex Gillespie</cp:lastModifiedBy>
  <cp:revision>3</cp:revision>
  <dcterms:created xsi:type="dcterms:W3CDTF">2021-06-21T06:30:08Z</dcterms:created>
  <dcterms:modified xsi:type="dcterms:W3CDTF">2021-11-29T01:37:20Z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0x010100B12A12435D4BC0468BDC26B275DF5B04</vt:lpwstr>
  </property>
</Properties>
</file>