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8" r:id="rId6"/>
    <p:sldId id="28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5" d="100"/>
          <a:sy n="115" d="100"/>
        </p:scale>
        <p:origin x="418"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B724269-5FA5-4E8A-A00C-CD486B354BA6}" type="datetimeFigureOut">
              <a:rPr lang="en-AU" smtClean="0"/>
              <a:t>30/07/2019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80D2EC-E465-472F-9BAC-BEED4DE78147}" type="slidenum">
              <a:rPr lang="en-AU" smtClean="0"/>
              <a:t>‹#›</a:t>
            </a:fld>
            <a:endParaRPr lang="en-AU"/>
          </a:p>
        </p:txBody>
      </p:sp>
    </p:spTree>
    <p:extLst>
      <p:ext uri="{BB962C8B-B14F-4D97-AF65-F5344CB8AC3E}">
        <p14:creationId xmlns:p14="http://schemas.microsoft.com/office/powerpoint/2010/main" val="3347358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724269-5FA5-4E8A-A00C-CD486B354BA6}" type="datetimeFigureOut">
              <a:rPr lang="en-AU" smtClean="0"/>
              <a:t>30/07/2019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80D2EC-E465-472F-9BAC-BEED4DE78147}" type="slidenum">
              <a:rPr lang="en-AU" smtClean="0"/>
              <a:t>‹#›</a:t>
            </a:fld>
            <a:endParaRPr lang="en-AU"/>
          </a:p>
        </p:txBody>
      </p:sp>
    </p:spTree>
    <p:extLst>
      <p:ext uri="{BB962C8B-B14F-4D97-AF65-F5344CB8AC3E}">
        <p14:creationId xmlns:p14="http://schemas.microsoft.com/office/powerpoint/2010/main" val="235342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724269-5FA5-4E8A-A00C-CD486B354BA6}" type="datetimeFigureOut">
              <a:rPr lang="en-AU" smtClean="0"/>
              <a:t>30/07/2019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80D2EC-E465-472F-9BAC-BEED4DE78147}" type="slidenum">
              <a:rPr lang="en-AU" smtClean="0"/>
              <a:t>‹#›</a:t>
            </a:fld>
            <a:endParaRPr lang="en-AU"/>
          </a:p>
        </p:txBody>
      </p:sp>
    </p:spTree>
    <p:extLst>
      <p:ext uri="{BB962C8B-B14F-4D97-AF65-F5344CB8AC3E}">
        <p14:creationId xmlns:p14="http://schemas.microsoft.com/office/powerpoint/2010/main" val="2810031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B724269-5FA5-4E8A-A00C-CD486B354BA6}" type="datetimeFigureOut">
              <a:rPr lang="en-AU" smtClean="0"/>
              <a:t>30/07/2019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80D2EC-E465-472F-9BAC-BEED4DE78147}" type="slidenum">
              <a:rPr lang="en-AU" smtClean="0"/>
              <a:t>‹#›</a:t>
            </a:fld>
            <a:endParaRPr lang="en-AU"/>
          </a:p>
        </p:txBody>
      </p:sp>
    </p:spTree>
    <p:extLst>
      <p:ext uri="{BB962C8B-B14F-4D97-AF65-F5344CB8AC3E}">
        <p14:creationId xmlns:p14="http://schemas.microsoft.com/office/powerpoint/2010/main" val="2019391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724269-5FA5-4E8A-A00C-CD486B354BA6}" type="datetimeFigureOut">
              <a:rPr lang="en-AU" smtClean="0"/>
              <a:t>30/07/2019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580D2EC-E465-472F-9BAC-BEED4DE78147}" type="slidenum">
              <a:rPr lang="en-AU" smtClean="0"/>
              <a:t>‹#›</a:t>
            </a:fld>
            <a:endParaRPr lang="en-AU"/>
          </a:p>
        </p:txBody>
      </p:sp>
    </p:spTree>
    <p:extLst>
      <p:ext uri="{BB962C8B-B14F-4D97-AF65-F5344CB8AC3E}">
        <p14:creationId xmlns:p14="http://schemas.microsoft.com/office/powerpoint/2010/main" val="46874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B724269-5FA5-4E8A-A00C-CD486B354BA6}" type="datetimeFigureOut">
              <a:rPr lang="en-AU" smtClean="0"/>
              <a:t>30/07/2019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80D2EC-E465-472F-9BAC-BEED4DE78147}" type="slidenum">
              <a:rPr lang="en-AU" smtClean="0"/>
              <a:t>‹#›</a:t>
            </a:fld>
            <a:endParaRPr lang="en-AU"/>
          </a:p>
        </p:txBody>
      </p:sp>
    </p:spTree>
    <p:extLst>
      <p:ext uri="{BB962C8B-B14F-4D97-AF65-F5344CB8AC3E}">
        <p14:creationId xmlns:p14="http://schemas.microsoft.com/office/powerpoint/2010/main" val="117188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B724269-5FA5-4E8A-A00C-CD486B354BA6}" type="datetimeFigureOut">
              <a:rPr lang="en-AU" smtClean="0"/>
              <a:t>30/07/2019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9580D2EC-E465-472F-9BAC-BEED4DE78147}" type="slidenum">
              <a:rPr lang="en-AU" smtClean="0"/>
              <a:t>‹#›</a:t>
            </a:fld>
            <a:endParaRPr lang="en-AU"/>
          </a:p>
        </p:txBody>
      </p:sp>
    </p:spTree>
    <p:extLst>
      <p:ext uri="{BB962C8B-B14F-4D97-AF65-F5344CB8AC3E}">
        <p14:creationId xmlns:p14="http://schemas.microsoft.com/office/powerpoint/2010/main" val="2948402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B724269-5FA5-4E8A-A00C-CD486B354BA6}" type="datetimeFigureOut">
              <a:rPr lang="en-AU" smtClean="0"/>
              <a:t>30/07/2019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9580D2EC-E465-472F-9BAC-BEED4DE78147}" type="slidenum">
              <a:rPr lang="en-AU" smtClean="0"/>
              <a:t>‹#›</a:t>
            </a:fld>
            <a:endParaRPr lang="en-AU"/>
          </a:p>
        </p:txBody>
      </p:sp>
    </p:spTree>
    <p:extLst>
      <p:ext uri="{BB962C8B-B14F-4D97-AF65-F5344CB8AC3E}">
        <p14:creationId xmlns:p14="http://schemas.microsoft.com/office/powerpoint/2010/main" val="727738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24269-5FA5-4E8A-A00C-CD486B354BA6}" type="datetimeFigureOut">
              <a:rPr lang="en-AU" smtClean="0"/>
              <a:t>30/07/2019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9580D2EC-E465-472F-9BAC-BEED4DE78147}" type="slidenum">
              <a:rPr lang="en-AU" smtClean="0"/>
              <a:t>‹#›</a:t>
            </a:fld>
            <a:endParaRPr lang="en-AU"/>
          </a:p>
        </p:txBody>
      </p:sp>
    </p:spTree>
    <p:extLst>
      <p:ext uri="{BB962C8B-B14F-4D97-AF65-F5344CB8AC3E}">
        <p14:creationId xmlns:p14="http://schemas.microsoft.com/office/powerpoint/2010/main" val="247749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724269-5FA5-4E8A-A00C-CD486B354BA6}" type="datetimeFigureOut">
              <a:rPr lang="en-AU" smtClean="0"/>
              <a:t>30/07/2019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80D2EC-E465-472F-9BAC-BEED4DE78147}" type="slidenum">
              <a:rPr lang="en-AU" smtClean="0"/>
              <a:t>‹#›</a:t>
            </a:fld>
            <a:endParaRPr lang="en-AU"/>
          </a:p>
        </p:txBody>
      </p:sp>
    </p:spTree>
    <p:extLst>
      <p:ext uri="{BB962C8B-B14F-4D97-AF65-F5344CB8AC3E}">
        <p14:creationId xmlns:p14="http://schemas.microsoft.com/office/powerpoint/2010/main" val="3855951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B724269-5FA5-4E8A-A00C-CD486B354BA6}" type="datetimeFigureOut">
              <a:rPr lang="en-AU" smtClean="0"/>
              <a:t>30/07/2019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9580D2EC-E465-472F-9BAC-BEED4DE78147}" type="slidenum">
              <a:rPr lang="en-AU" smtClean="0"/>
              <a:t>‹#›</a:t>
            </a:fld>
            <a:endParaRPr lang="en-AU"/>
          </a:p>
        </p:txBody>
      </p:sp>
    </p:spTree>
    <p:extLst>
      <p:ext uri="{BB962C8B-B14F-4D97-AF65-F5344CB8AC3E}">
        <p14:creationId xmlns:p14="http://schemas.microsoft.com/office/powerpoint/2010/main" val="4250643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24269-5FA5-4E8A-A00C-CD486B354BA6}" type="datetimeFigureOut">
              <a:rPr lang="en-AU" smtClean="0"/>
              <a:t>30/07/2019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0D2EC-E465-472F-9BAC-BEED4DE78147}" type="slidenum">
              <a:rPr lang="en-AU" smtClean="0"/>
              <a:t>‹#›</a:t>
            </a:fld>
            <a:endParaRPr lang="en-AU"/>
          </a:p>
        </p:txBody>
      </p:sp>
    </p:spTree>
    <p:extLst>
      <p:ext uri="{BB962C8B-B14F-4D97-AF65-F5344CB8AC3E}">
        <p14:creationId xmlns:p14="http://schemas.microsoft.com/office/powerpoint/2010/main" val="371840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711200"/>
            <a:ext cx="9232900" cy="6001643"/>
          </a:xfrm>
          <a:prstGeom prst="rect">
            <a:avLst/>
          </a:prstGeom>
          <a:noFill/>
        </p:spPr>
        <p:txBody>
          <a:bodyPr wrap="square" rtlCol="0">
            <a:spAutoFit/>
          </a:bodyPr>
          <a:lstStyle/>
          <a:p>
            <a:r>
              <a:rPr lang="en-AU" sz="1600" b="1" dirty="0"/>
              <a:t>TEMPLATE 3: DCE CHOICE SCENARIOS</a:t>
            </a:r>
          </a:p>
          <a:p>
            <a:r>
              <a:rPr lang="en-AU" sz="1600" b="1" dirty="0"/>
              <a:t>This template provides an example of how you can present the choice scenarios that you have generated from “Template 2: DCE experimental design”.</a:t>
            </a:r>
          </a:p>
          <a:p>
            <a:endParaRPr lang="en-AU" sz="1600" dirty="0"/>
          </a:p>
          <a:p>
            <a:r>
              <a:rPr lang="en-AU" sz="1600" b="1" dirty="0"/>
              <a:t>Step 1: </a:t>
            </a:r>
            <a:r>
              <a:rPr lang="en-AU" sz="1600" dirty="0"/>
              <a:t>In the image on the next slide, replace the images, edit the text describing the payment and hazard impact timeframes, and the levels shown for the status quo (Option 3) and current situation (‘What you get now’)replace the images as appropriate.</a:t>
            </a:r>
          </a:p>
          <a:p>
            <a:endParaRPr lang="en-AU" sz="1600" dirty="0"/>
          </a:p>
          <a:p>
            <a:r>
              <a:rPr lang="en-AU" sz="1600" b="1" dirty="0"/>
              <a:t>Step 2: </a:t>
            </a:r>
            <a:r>
              <a:rPr lang="en-AU" sz="1600" dirty="0"/>
              <a:t>Replicate the slide to make 25 copies.</a:t>
            </a:r>
          </a:p>
          <a:p>
            <a:r>
              <a:rPr lang="en-AU" sz="1600" dirty="0"/>
              <a:t>	- </a:t>
            </a:r>
            <a:r>
              <a:rPr lang="en-AU" sz="1600" b="1" dirty="0"/>
              <a:t>You will need 25 choice scenarios plus 1 extra for your example scenario question</a:t>
            </a:r>
            <a:r>
              <a:rPr lang="en-AU" sz="1600" dirty="0"/>
              <a:t>. 	</a:t>
            </a:r>
          </a:p>
          <a:p>
            <a:r>
              <a:rPr lang="en-AU" sz="1600" dirty="0"/>
              <a:t>	- Note that the photo images and the text box at the top are not grouped with the table so you 	must copy &amp; paste the entire slide each time, not just the scenario image. </a:t>
            </a:r>
          </a:p>
          <a:p>
            <a:endParaRPr lang="en-AU" sz="1600" dirty="0"/>
          </a:p>
          <a:p>
            <a:r>
              <a:rPr lang="en-AU" sz="1600" b="1" dirty="0"/>
              <a:t>Step 3: </a:t>
            </a:r>
            <a:r>
              <a:rPr lang="en-AU" sz="1600" dirty="0"/>
              <a:t>copy across your levels from Template 2 into Options 1 and 2 for each of the choice scenarios.</a:t>
            </a:r>
          </a:p>
          <a:p>
            <a:endParaRPr lang="en-AU" sz="1600" dirty="0"/>
          </a:p>
          <a:p>
            <a:r>
              <a:rPr lang="en-AU" sz="1600" b="1" dirty="0"/>
              <a:t>Step 4: </a:t>
            </a:r>
            <a:r>
              <a:rPr lang="en-AU" sz="1600" dirty="0"/>
              <a:t>Use your mouse to drag and select all components on each slides, then use the Format tab to Group, and save each scenario as an image. </a:t>
            </a:r>
          </a:p>
          <a:p>
            <a:r>
              <a:rPr lang="en-AU" sz="1600" dirty="0"/>
              <a:t>	- This can be inserted into an online software program, and a ‘hotspot’ function can be used 	where respondents click on an option to select it, or radio buttons can be provided below the 	image asking respondents if they would select ‘Option 1’, ‘Option 2’, or ‘Option 3’. </a:t>
            </a:r>
          </a:p>
          <a:p>
            <a:r>
              <a:rPr lang="en-AU" sz="1600" dirty="0"/>
              <a:t>	- If you are using a paper-based version, you may wish to add an extra row to the bottom of the 	table image, stating “Which of these options would you choose?” with a selection box provided at 	the bottom of the 3 options.</a:t>
            </a:r>
          </a:p>
          <a:p>
            <a:endParaRPr lang="en-AU" sz="1600" dirty="0"/>
          </a:p>
        </p:txBody>
      </p:sp>
    </p:spTree>
    <p:extLst>
      <p:ext uri="{BB962C8B-B14F-4D97-AF65-F5344CB8AC3E}">
        <p14:creationId xmlns:p14="http://schemas.microsoft.com/office/powerpoint/2010/main" val="1556828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665043" y="978795"/>
          <a:ext cx="7313857" cy="4280009"/>
        </p:xfrm>
        <a:graphic>
          <a:graphicData uri="http://schemas.openxmlformats.org/drawingml/2006/table">
            <a:tbl>
              <a:tblPr firstRow="1" firstCol="1" bandRow="1">
                <a:tableStyleId>{C083E6E3-FA7D-4D7B-A595-EF9225AFEA82}</a:tableStyleId>
              </a:tblPr>
              <a:tblGrid>
                <a:gridCol w="982907">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31445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348740">
                  <a:extLst>
                    <a:ext uri="{9D8B030D-6E8A-4147-A177-3AD203B41FA5}">
                      <a16:colId xmlns:a16="http://schemas.microsoft.com/office/drawing/2014/main" val="20004"/>
                    </a:ext>
                  </a:extLst>
                </a:gridCol>
                <a:gridCol w="162560">
                  <a:extLst>
                    <a:ext uri="{9D8B030D-6E8A-4147-A177-3AD203B41FA5}">
                      <a16:colId xmlns:a16="http://schemas.microsoft.com/office/drawing/2014/main" val="20005"/>
                    </a:ext>
                  </a:extLst>
                </a:gridCol>
                <a:gridCol w="990600">
                  <a:extLst>
                    <a:ext uri="{9D8B030D-6E8A-4147-A177-3AD203B41FA5}">
                      <a16:colId xmlns:a16="http://schemas.microsoft.com/office/drawing/2014/main" val="20006"/>
                    </a:ext>
                  </a:extLst>
                </a:gridCol>
              </a:tblGrid>
              <a:tr h="745230">
                <a:tc gridSpan="2">
                  <a:txBody>
                    <a:bodyPr/>
                    <a:lstStyle/>
                    <a:p>
                      <a:pPr>
                        <a:lnSpc>
                          <a:spcPct val="107000"/>
                        </a:lnSpc>
                        <a:spcAft>
                          <a:spcPts val="800"/>
                        </a:spcAft>
                      </a:pPr>
                      <a:r>
                        <a:rPr lang="en-AU" sz="1400" dirty="0">
                          <a:effectLst/>
                        </a:rPr>
                        <a:t>What you will get in 10 years time: </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pPr>
                        <a:lnSpc>
                          <a:spcPct val="107000"/>
                        </a:lnSpc>
                        <a:spcAft>
                          <a:spcPts val="800"/>
                        </a:spcAft>
                      </a:pPr>
                      <a:endParaRPr lang="en-A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en-AU" sz="1400" dirty="0">
                          <a:effectLst/>
                        </a:rPr>
                        <a:t>Option 1</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en-AU" sz="1400" dirty="0">
                          <a:effectLst/>
                        </a:rPr>
                        <a:t>Option 2</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800"/>
                        </a:spcAft>
                      </a:pPr>
                      <a:r>
                        <a:rPr lang="en-AU" sz="1400" dirty="0">
                          <a:effectLst/>
                        </a:rPr>
                        <a:t>Option 3</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AU" sz="1100" b="0" dirty="0">
                          <a:effectLst/>
                        </a:rPr>
                        <a:t>Situation </a:t>
                      </a:r>
                      <a:r>
                        <a:rPr lang="en-AU" sz="1100" b="0" baseline="0" dirty="0">
                          <a:effectLst/>
                        </a:rPr>
                        <a:t>in 10 years time </a:t>
                      </a:r>
                      <a:r>
                        <a:rPr lang="en-AU" sz="1100" b="0" dirty="0">
                          <a:effectLst/>
                        </a:rPr>
                        <a:t>with</a:t>
                      </a:r>
                      <a:r>
                        <a:rPr lang="en-AU" sz="1100" b="0" baseline="0" dirty="0">
                          <a:effectLst/>
                        </a:rPr>
                        <a:t> no management change</a:t>
                      </a:r>
                      <a:endParaRPr lang="en-AU"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200" dirty="0">
                          <a:effectLst/>
                        </a:rPr>
                        <a:t> </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lnSpc>
                          <a:spcPct val="107000"/>
                        </a:lnSpc>
                        <a:spcAft>
                          <a:spcPts val="0"/>
                        </a:spcAft>
                      </a:pPr>
                      <a:endParaRPr lang="en-AU" sz="1200" b="0" dirty="0">
                        <a:solidFill>
                          <a:schemeClr val="tx1"/>
                        </a:solidFill>
                        <a:effectLst/>
                      </a:endParaRPr>
                    </a:p>
                    <a:p>
                      <a:pPr algn="ctr">
                        <a:lnSpc>
                          <a:spcPct val="107000"/>
                        </a:lnSpc>
                        <a:spcAft>
                          <a:spcPts val="0"/>
                        </a:spcAft>
                      </a:pPr>
                      <a:r>
                        <a:rPr lang="en-AU" sz="1100" b="0" dirty="0">
                          <a:solidFill>
                            <a:schemeClr val="tx1"/>
                          </a:solidFill>
                          <a:effectLst/>
                        </a:rPr>
                        <a:t>What you get at the moment:</a:t>
                      </a:r>
                      <a:endParaRPr lang="en-AU" sz="11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13639">
                <a:tc>
                  <a:txBody>
                    <a:bodyPr/>
                    <a:lstStyle/>
                    <a:p>
                      <a:pPr algn="ctr">
                        <a:lnSpc>
                          <a:spcPct val="107000"/>
                        </a:lnSpc>
                        <a:spcAft>
                          <a:spcPts val="0"/>
                        </a:spcAft>
                      </a:pP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200" b="1" dirty="0">
                          <a:effectLst/>
                        </a:rPr>
                        <a:t>Sandy </a:t>
                      </a:r>
                    </a:p>
                    <a:p>
                      <a:pPr algn="ctr">
                        <a:lnSpc>
                          <a:spcPct val="107000"/>
                        </a:lnSpc>
                        <a:spcAft>
                          <a:spcPts val="0"/>
                        </a:spcAft>
                      </a:pPr>
                      <a:r>
                        <a:rPr lang="en-AU" sz="1200" b="1" dirty="0">
                          <a:effectLst/>
                        </a:rPr>
                        <a:t>beach</a:t>
                      </a:r>
                      <a:endParaRPr lang="en-AU"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50%</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50%</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50% </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200" dirty="0">
                          <a:effectLst/>
                        </a:rPr>
                        <a:t> </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AU" sz="1400" dirty="0">
                          <a:solidFill>
                            <a:schemeClr val="tx1"/>
                          </a:solidFill>
                          <a:effectLst/>
                        </a:rPr>
                        <a:t>100%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03101">
                <a:tc>
                  <a:txBody>
                    <a:bodyPr/>
                    <a:lstStyle/>
                    <a:p>
                      <a:pPr algn="ctr">
                        <a:lnSpc>
                          <a:spcPct val="107000"/>
                        </a:lnSpc>
                        <a:spcAft>
                          <a:spcPts val="0"/>
                        </a:spcAft>
                      </a:pP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200" b="1" dirty="0">
                          <a:effectLst/>
                        </a:rPr>
                        <a:t>Foreshore reserve</a:t>
                      </a:r>
                      <a:endParaRPr lang="en-AU"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25%</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75%</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50% </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200" dirty="0">
                          <a:effectLst/>
                        </a:rPr>
                        <a:t> </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solidFill>
                            <a:schemeClr val="tx1"/>
                          </a:solidFill>
                          <a:effectLst/>
                        </a:rPr>
                        <a:t>100%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560948">
                <a:tc>
                  <a:txBody>
                    <a:bodyPr/>
                    <a:lstStyle/>
                    <a:p>
                      <a:pPr algn="ctr">
                        <a:lnSpc>
                          <a:spcPct val="107000"/>
                        </a:lnSpc>
                        <a:spcAft>
                          <a:spcPts val="0"/>
                        </a:spcAft>
                      </a:pP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200" b="1" dirty="0">
                          <a:effectLst/>
                        </a:rPr>
                        <a:t>Natural </a:t>
                      </a:r>
                    </a:p>
                    <a:p>
                      <a:pPr algn="ctr">
                        <a:lnSpc>
                          <a:spcPct val="107000"/>
                        </a:lnSpc>
                        <a:spcAft>
                          <a:spcPts val="0"/>
                        </a:spcAft>
                      </a:pPr>
                      <a:r>
                        <a:rPr lang="en-AU" sz="1200" b="1" dirty="0">
                          <a:effectLst/>
                        </a:rPr>
                        <a:t>reserve</a:t>
                      </a:r>
                      <a:endParaRPr lang="en-AU"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50%</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25%</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25%</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200" dirty="0">
                          <a:effectLst/>
                        </a:rPr>
                        <a:t> </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AU" sz="1400" dirty="0">
                          <a:solidFill>
                            <a:schemeClr val="tx1"/>
                          </a:solidFill>
                          <a:effectLst/>
                        </a:rPr>
                        <a:t>100%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60948">
                <a:tc>
                  <a:txBody>
                    <a:bodyPr/>
                    <a:lstStyle/>
                    <a:p>
                      <a:pPr algn="ctr">
                        <a:lnSpc>
                          <a:spcPct val="107000"/>
                        </a:lnSpc>
                        <a:spcAft>
                          <a:spcPts val="0"/>
                        </a:spcAft>
                      </a:pP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200" b="1" dirty="0">
                          <a:effectLst/>
                        </a:rPr>
                        <a:t>Beach </a:t>
                      </a:r>
                    </a:p>
                    <a:p>
                      <a:pPr algn="ctr">
                        <a:lnSpc>
                          <a:spcPct val="107000"/>
                        </a:lnSpc>
                        <a:spcAft>
                          <a:spcPts val="0"/>
                        </a:spcAft>
                      </a:pPr>
                      <a:r>
                        <a:rPr lang="en-AU" sz="1200" b="1" dirty="0">
                          <a:effectLst/>
                        </a:rPr>
                        <a:t>access</a:t>
                      </a:r>
                      <a:endParaRPr lang="en-AU"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a:effectLst/>
                        </a:rPr>
                        <a:t>Average</a:t>
                      </a:r>
                      <a:endParaRPr lang="en-AU"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Good</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Average</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200" dirty="0">
                          <a:effectLst/>
                        </a:rPr>
                        <a:t> </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solidFill>
                            <a:schemeClr val="tx1"/>
                          </a:solidFill>
                          <a:effectLst/>
                        </a:rPr>
                        <a:t>Good</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6964">
                <a:tc>
                  <a:txBody>
                    <a:bodyPr/>
                    <a:lstStyle/>
                    <a:p>
                      <a:pPr algn="ctr">
                        <a:lnSpc>
                          <a:spcPct val="107000"/>
                        </a:lnSpc>
                        <a:spcAft>
                          <a:spcPts val="0"/>
                        </a:spcAft>
                      </a:pP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200" b="1" dirty="0">
                          <a:effectLst/>
                        </a:rPr>
                        <a:t>Retail, dining &amp; club</a:t>
                      </a:r>
                      <a:r>
                        <a:rPr lang="en-AU" sz="1200" b="1" baseline="0" dirty="0">
                          <a:effectLst/>
                        </a:rPr>
                        <a:t> facilities</a:t>
                      </a:r>
                      <a:endParaRPr lang="en-AU"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Absent</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Absent</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Absent </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lnSpc>
                          <a:spcPct val="107000"/>
                        </a:lnSpc>
                        <a:spcAft>
                          <a:spcPts val="0"/>
                        </a:spcAft>
                      </a:pPr>
                      <a:r>
                        <a:rPr lang="en-AU" sz="1200" dirty="0">
                          <a:effectLst/>
                        </a:rPr>
                        <a:t> </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a:lnSpc>
                          <a:spcPct val="107000"/>
                        </a:lnSpc>
                        <a:spcAft>
                          <a:spcPts val="0"/>
                        </a:spcAft>
                      </a:pPr>
                      <a:r>
                        <a:rPr lang="en-AU" sz="1400" dirty="0">
                          <a:solidFill>
                            <a:schemeClr val="tx1"/>
                          </a:solidFill>
                          <a:effectLst/>
                        </a:rPr>
                        <a:t>Present</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16364">
                <a:tc gridSpan="2">
                  <a:txBody>
                    <a:bodyPr/>
                    <a:lstStyle/>
                    <a:p>
                      <a:pPr algn="ctr">
                        <a:lnSpc>
                          <a:spcPct val="107000"/>
                        </a:lnSpc>
                        <a:spcAft>
                          <a:spcPts val="0"/>
                        </a:spcAft>
                      </a:pPr>
                      <a:r>
                        <a:rPr lang="en-AU" sz="1200" dirty="0">
                          <a:effectLst/>
                        </a:rPr>
                        <a:t>Cost to you each year, </a:t>
                      </a:r>
                    </a:p>
                    <a:p>
                      <a:pPr algn="ctr">
                        <a:lnSpc>
                          <a:spcPct val="107000"/>
                        </a:lnSpc>
                        <a:spcAft>
                          <a:spcPts val="0"/>
                        </a:spcAft>
                      </a:pPr>
                      <a:r>
                        <a:rPr lang="en-AU" sz="1200" dirty="0">
                          <a:effectLst/>
                        </a:rPr>
                        <a:t>for 10 years</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7000"/>
                        </a:lnSpc>
                        <a:spcAft>
                          <a:spcPts val="0"/>
                        </a:spcAft>
                      </a:pPr>
                      <a:endParaRPr lang="en-AU"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$400</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$50</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1400" dirty="0">
                          <a:effectLst/>
                        </a:rPr>
                        <a:t>$0</a:t>
                      </a:r>
                      <a:endParaRPr lang="en-AU"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1200" dirty="0">
                          <a:effectLst/>
                        </a:rPr>
                        <a:t> </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AU" sz="1200" dirty="0">
                          <a:effectLst/>
                        </a:rPr>
                        <a:t> </a:t>
                      </a:r>
                      <a:endParaRPr lang="en-AU"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2601" y="1893313"/>
            <a:ext cx="788931" cy="435171"/>
          </a:xfrm>
          <a:prstGeom prst="rect">
            <a:avLst/>
          </a:prstGeom>
        </p:spPr>
      </p:pic>
      <p:pic>
        <p:nvPicPr>
          <p:cNvPr id="9" name="Picture 8"/>
          <p:cNvPicPr/>
          <p:nvPr/>
        </p:nvPicPr>
        <p:blipFill rotWithShape="1">
          <a:blip r:embed="rId3"/>
          <a:srcRect l="26979" t="19273" r="49518" b="61985"/>
          <a:stretch/>
        </p:blipFill>
        <p:spPr bwMode="auto">
          <a:xfrm>
            <a:off x="1812601" y="2468172"/>
            <a:ext cx="788931" cy="470099"/>
          </a:xfrm>
          <a:prstGeom prst="rect">
            <a:avLst/>
          </a:prstGeom>
          <a:ln>
            <a:noFill/>
          </a:ln>
          <a:extLst>
            <a:ext uri="{53640926-AAD7-44D8-BBD7-CCE9431645EC}">
              <a14:shadowObscured xmlns:a14="http://schemas.microsoft.com/office/drawing/2010/main"/>
            </a:ext>
          </a:extLst>
        </p:spPr>
      </p:pic>
      <p:grpSp>
        <p:nvGrpSpPr>
          <p:cNvPr id="10" name="Group 9"/>
          <p:cNvGrpSpPr/>
          <p:nvPr/>
        </p:nvGrpSpPr>
        <p:grpSpPr>
          <a:xfrm>
            <a:off x="1812601" y="3074826"/>
            <a:ext cx="788931" cy="436750"/>
            <a:chOff x="5710424" y="5264708"/>
            <a:chExt cx="2311400" cy="1068706"/>
          </a:xfrm>
        </p:grpSpPr>
        <p:pic>
          <p:nvPicPr>
            <p:cNvPr id="11" name="Picture 10" descr="\\uniwa.uwa.edu.au\userhome\staff7\00060617\My Documents\Ningaloo\photos\original dec photos\MSP439.jpg"/>
            <p:cNvPicPr/>
            <p:nvPr/>
          </p:nvPicPr>
          <p:blipFill rotWithShape="1">
            <a:blip r:embed="rId4" cstate="print">
              <a:extLst>
                <a:ext uri="{28A0092B-C50C-407E-A947-70E740481C1C}">
                  <a14:useLocalDpi xmlns:a14="http://schemas.microsoft.com/office/drawing/2010/main" val="0"/>
                </a:ext>
              </a:extLst>
            </a:blip>
            <a:srcRect t="1" b="37635"/>
            <a:stretch/>
          </p:blipFill>
          <p:spPr bwMode="auto">
            <a:xfrm>
              <a:off x="5710424" y="5264708"/>
              <a:ext cx="1138555" cy="1068705"/>
            </a:xfrm>
            <a:prstGeom prst="rect">
              <a:avLst/>
            </a:prstGeom>
            <a:noFill/>
            <a:ln>
              <a:noFill/>
            </a:ln>
            <a:extLst>
              <a:ext uri="{53640926-AAD7-44D8-BBD7-CCE9431645EC}">
                <a14:shadowObscured xmlns:a14="http://schemas.microsoft.com/office/drawing/2010/main"/>
              </a:ext>
            </a:extLst>
          </p:spPr>
        </p:pic>
        <p:pic>
          <p:nvPicPr>
            <p:cNvPr id="12" name="Picture 11"/>
            <p:cNvPicPr/>
            <p:nvPr/>
          </p:nvPicPr>
          <p:blipFill rotWithShape="1">
            <a:blip r:embed="rId5"/>
            <a:srcRect l="25449" t="12654" r="51308" b="49670"/>
            <a:stretch/>
          </p:blipFill>
          <p:spPr bwMode="auto">
            <a:xfrm>
              <a:off x="6848979" y="5264709"/>
              <a:ext cx="1172845" cy="1068705"/>
            </a:xfrm>
            <a:prstGeom prst="rect">
              <a:avLst/>
            </a:prstGeom>
            <a:ln>
              <a:noFill/>
            </a:ln>
            <a:extLst>
              <a:ext uri="{53640926-AAD7-44D8-BBD7-CCE9431645EC}">
                <a14:shadowObscured xmlns:a14="http://schemas.microsoft.com/office/drawing/2010/main"/>
              </a:ext>
            </a:extLst>
          </p:spPr>
        </p:pic>
      </p:grpSp>
      <p:pic>
        <p:nvPicPr>
          <p:cNvPr id="13" name="Picture 12"/>
          <p:cNvPicPr/>
          <p:nvPr/>
        </p:nvPicPr>
        <p:blipFill rotWithShape="1">
          <a:blip r:embed="rId6"/>
          <a:srcRect l="11890" t="9641" r="15716" b="24499"/>
          <a:stretch/>
        </p:blipFill>
        <p:spPr bwMode="auto">
          <a:xfrm>
            <a:off x="1810979" y="3650594"/>
            <a:ext cx="790553" cy="436750"/>
          </a:xfrm>
          <a:prstGeom prst="rect">
            <a:avLst/>
          </a:prstGeom>
          <a:ln>
            <a:noFill/>
          </a:ln>
          <a:extLst>
            <a:ext uri="{53640926-AAD7-44D8-BBD7-CCE9431645EC}">
              <a14:shadowObscured xmlns:a14="http://schemas.microsoft.com/office/drawing/2010/main"/>
            </a:ext>
          </a:extLst>
        </p:spPr>
      </p:pic>
      <p:pic>
        <p:nvPicPr>
          <p:cNvPr id="14" name="Picture 13"/>
          <p:cNvPicPr/>
          <p:nvPr/>
        </p:nvPicPr>
        <p:blipFill rotWithShape="1">
          <a:blip r:embed="rId7"/>
          <a:srcRect t="9102" r="17070" b="20227"/>
          <a:stretch/>
        </p:blipFill>
        <p:spPr bwMode="auto">
          <a:xfrm>
            <a:off x="1810979" y="4208865"/>
            <a:ext cx="790553" cy="453288"/>
          </a:xfrm>
          <a:prstGeom prst="rect">
            <a:avLst/>
          </a:prstGeom>
          <a:ln>
            <a:noFill/>
          </a:ln>
          <a:extLst>
            <a:ext uri="{53640926-AAD7-44D8-BBD7-CCE9431645EC}">
              <a14:shadowObscured xmlns:a14="http://schemas.microsoft.com/office/drawing/2010/main"/>
            </a:ext>
          </a:extLst>
        </p:spPr>
      </p:pic>
      <p:sp>
        <p:nvSpPr>
          <p:cNvPr id="3" name="TextBox 2"/>
          <p:cNvSpPr txBox="1"/>
          <p:nvPr/>
        </p:nvSpPr>
        <p:spPr>
          <a:xfrm>
            <a:off x="1665043" y="290704"/>
            <a:ext cx="7224957" cy="523220"/>
          </a:xfrm>
          <a:prstGeom prst="rect">
            <a:avLst/>
          </a:prstGeom>
          <a:noFill/>
        </p:spPr>
        <p:txBody>
          <a:bodyPr wrap="square" rtlCol="0">
            <a:spAutoFit/>
          </a:bodyPr>
          <a:lstStyle/>
          <a:p>
            <a:r>
              <a:rPr lang="en-AU" sz="1400" b="1" dirty="0"/>
              <a:t>Management scenario 1</a:t>
            </a:r>
            <a:r>
              <a:rPr lang="en-AU" sz="1400" dirty="0"/>
              <a:t>: Assuming these three options are the only ones available to you, which one would you choose? Remember to be mindful of your budget constraint. </a:t>
            </a:r>
          </a:p>
        </p:txBody>
      </p:sp>
    </p:spTree>
    <p:extLst>
      <p:ext uri="{BB962C8B-B14F-4D97-AF65-F5344CB8AC3E}">
        <p14:creationId xmlns:p14="http://schemas.microsoft.com/office/powerpoint/2010/main" val="38168269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etadata xmlns="http://www.objective.com/ecm/document/metadata/4B7C7C20BB9B351DE05400144FFBC786" version="1.0.0">
  <systemFields>
    <field name="Objective-Id">
      <value order="0">A9869708</value>
    </field>
    <field name="Objective-Title">
      <value order="0">CHRMAP Guidelines Appendix 5 - Template 3 Discrete Choice Experiment choice scenarios</value>
    </field>
    <field name="Objective-Description">
      <value order="0"/>
    </field>
    <field name="Objective-CreationStamp">
      <value order="0">2018-10-23T07:19:56Z</value>
    </field>
    <field name="Objective-IsApproved">
      <value order="0">false</value>
    </field>
    <field name="Objective-IsPublished">
      <value order="0">false</value>
    </field>
    <field name="Objective-DatePublished">
      <value order="0"/>
    </field>
    <field name="Objective-ModificationStamp">
      <value order="0">2018-10-23T07:20:34Z</value>
    </field>
    <field name="Objective-Owner">
      <value order="0">Bassett, Ben</value>
    </field>
    <field name="Objective-Path">
      <value order="0">Objective Global Folder:Department of Planning:01 Corporate:Core Functions:Coastal Management:Planning:Coastal - State - Coastal Statement of Planning Policy (SPP) 2.6 Policy Review:CHRMAP Guidelines Review</value>
    </field>
    <field name="Objective-Parent">
      <value order="0">CHRMAP Guidelines Review</value>
    </field>
    <field name="Objective-State">
      <value order="0">Being Drafted</value>
    </field>
    <field name="Objective-VersionId">
      <value order="0">vA14473069</value>
    </field>
    <field name="Objective-Version">
      <value order="0">0.1</value>
    </field>
    <field name="Objective-VersionNumber">
      <value order="0">1</value>
    </field>
    <field name="Objective-VersionComment">
      <value order="0"/>
    </field>
    <field name="Objective-FileNumber">
      <value order="0">qA442897</value>
    </field>
    <field name="Objective-Classification">
      <value order="0"/>
    </field>
    <field name="Objective-Caveats">
      <value order="0">Department of Planning Caveat</value>
    </field>
  </systemFields>
  <catalogues>
    <catalogue name="Electronic Document Type Catalogue" type="type" ori="id:cA44">
      <field name="Objective-Notes">
        <value order="0"/>
      </field>
      <field name="Objective-Connect Creator">
        <value order="0"/>
      </field>
    </catalogue>
  </catalogues>
</metadat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B08E02-B1A7-487E-BFA5-41E40A086D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0995C25-AE6B-4505-B78D-D94D7F0E4F75}">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745109E-2DDF-40CB-AC2B-FF9B10C90820}">
  <ds:schemaRefs>
    <ds:schemaRef ds:uri="http://www.objective.com/ecm/document/metadata/4B7C7C20BB9B351DE05400144FFBC786"/>
  </ds:schemaRefs>
</ds:datastoreItem>
</file>

<file path=customXml/itemProps4.xml><?xml version="1.0" encoding="utf-8"?>
<ds:datastoreItem xmlns:ds="http://schemas.openxmlformats.org/officeDocument/2006/customXml" ds:itemID="{BF78C717-92C4-41E5-8746-D621328A831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7212</TotalTime>
  <Words>219</Words>
  <Application>Microsoft Office PowerPoint</Application>
  <PresentationFormat>Widescreen</PresentationFormat>
  <Paragraphs>63</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Times New Roman</vt:lpstr>
      <vt:lpstr>Office Theme</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Abbie Rogers</dc:creator>
  <cp:lastModifiedBy>Melissa Fletcher</cp:lastModifiedBy>
  <cp:revision>31</cp:revision>
  <dcterms:created xsi:type="dcterms:W3CDTF">2017-11-17T06:45:56Z</dcterms:created>
  <dcterms:modified xsi:type="dcterms:W3CDTF">2019-07-30T05:52:58Z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Objective-Id">
    <vt:lpwstr>A9869708</vt:lpwstr>
  </property>
  <property fmtid="{D5CDD505-2E9C-101B-9397-08002B2CF9AE}" pid="4" name="Objective-Title">
    <vt:lpwstr>CHRMAP Guidelines Appendix 5 - Template 3 Discrete Choice Experiment choice scenarios</vt:lpwstr>
  </property>
  <property fmtid="{D5CDD505-2E9C-101B-9397-08002B2CF9AE}" pid="5" name="Objective-Description">
    <vt:lpwstr/>
  </property>
  <property fmtid="{D5CDD505-2E9C-101B-9397-08002B2CF9AE}" pid="6" name="Objective-CreationStamp">
    <vt:filetime>2018-10-23T07:20:34Z</vt:filetime>
  </property>
  <property fmtid="{D5CDD505-2E9C-101B-9397-08002B2CF9AE}" pid="7" name="Objective-IsApproved">
    <vt:bool>false</vt:bool>
  </property>
  <property fmtid="{D5CDD505-2E9C-101B-9397-08002B2CF9AE}" pid="8" name="Objective-IsPublished">
    <vt:bool>false</vt:bool>
  </property>
  <property fmtid="{D5CDD505-2E9C-101B-9397-08002B2CF9AE}" pid="9" name="Objective-DatePublished">
    <vt:lpwstr/>
  </property>
  <property fmtid="{D5CDD505-2E9C-101B-9397-08002B2CF9AE}" pid="10" name="Objective-ModificationStamp">
    <vt:filetime>2019-05-30T06:24:36Z</vt:filetime>
  </property>
  <property fmtid="{D5CDD505-2E9C-101B-9397-08002B2CF9AE}" pid="11" name="Objective-Owner">
    <vt:lpwstr>Bassett, Ben</vt:lpwstr>
  </property>
  <property fmtid="{D5CDD505-2E9C-101B-9397-08002B2CF9AE}" pid="12" name="Objective-Path">
    <vt:lpwstr>Objective Global Folder:Department of Planning:01 Corporate:Core Functions:Coastal Management:Planning:Coastal - State - Coastal Statement of Planning Policy (SPP) 2.6 Policy Review:CHRMAP Guidelines Review:</vt:lpwstr>
  </property>
  <property fmtid="{D5CDD505-2E9C-101B-9397-08002B2CF9AE}" pid="13" name="Objective-Parent">
    <vt:lpwstr>CHRMAP Guidelines Review</vt:lpwstr>
  </property>
  <property fmtid="{D5CDD505-2E9C-101B-9397-08002B2CF9AE}" pid="14" name="Objective-State">
    <vt:lpwstr>Being Drafted</vt:lpwstr>
  </property>
  <property fmtid="{D5CDD505-2E9C-101B-9397-08002B2CF9AE}" pid="15" name="Objective-VersionId">
    <vt:lpwstr>vA14473069</vt:lpwstr>
  </property>
  <property fmtid="{D5CDD505-2E9C-101B-9397-08002B2CF9AE}" pid="16" name="Objective-Version">
    <vt:lpwstr>0.1</vt:lpwstr>
  </property>
  <property fmtid="{D5CDD505-2E9C-101B-9397-08002B2CF9AE}" pid="17" name="Objective-VersionNumber">
    <vt:r8>1</vt:r8>
  </property>
  <property fmtid="{D5CDD505-2E9C-101B-9397-08002B2CF9AE}" pid="18" name="Objective-VersionComment">
    <vt:lpwstr>First version</vt:lpwstr>
  </property>
  <property fmtid="{D5CDD505-2E9C-101B-9397-08002B2CF9AE}" pid="19" name="Objective-FileNumber">
    <vt:lpwstr/>
  </property>
  <property fmtid="{D5CDD505-2E9C-101B-9397-08002B2CF9AE}" pid="20" name="Objective-Classification">
    <vt:lpwstr>[Inherited - none]</vt:lpwstr>
  </property>
  <property fmtid="{D5CDD505-2E9C-101B-9397-08002B2CF9AE}" pid="21" name="Objective-Caveats">
    <vt:lpwstr>Caveats: Department of Planning Caveat; </vt:lpwstr>
  </property>
  <property fmtid="{D5CDD505-2E9C-101B-9397-08002B2CF9AE}" pid="22" name="Objective-Notes">
    <vt:lpwstr/>
  </property>
  <property fmtid="{D5CDD505-2E9C-101B-9397-08002B2CF9AE}" pid="23" name="Objective-Connect Creator">
    <vt:lpwstr/>
  </property>
  <property fmtid="{D5CDD505-2E9C-101B-9397-08002B2CF9AE}" pid="24" name="Objective-Comment">
    <vt:lpwstr/>
  </property>
  <property fmtid="{D5CDD505-2E9C-101B-9397-08002B2CF9AE}" pid="25" name="Objective-Notes [system]">
    <vt:lpwstr/>
  </property>
  <property fmtid="{D5CDD505-2E9C-101B-9397-08002B2CF9AE}" pid="26" name="Objective-Connect Creator [system]">
    <vt:lpwstr/>
  </property>
</Properties>
</file>