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2"/>
  </p:notesMasterIdLst>
  <p:sldIdLst>
    <p:sldId id="256" r:id="rId2"/>
    <p:sldId id="267" r:id="rId3"/>
    <p:sldId id="284" r:id="rId4"/>
    <p:sldId id="334" r:id="rId5"/>
    <p:sldId id="338" r:id="rId6"/>
    <p:sldId id="351" r:id="rId7"/>
    <p:sldId id="352" r:id="rId8"/>
    <p:sldId id="357" r:id="rId9"/>
    <p:sldId id="358" r:id="rId10"/>
    <p:sldId id="353" r:id="rId11"/>
    <p:sldId id="360" r:id="rId12"/>
    <p:sldId id="326" r:id="rId13"/>
    <p:sldId id="346" r:id="rId14"/>
    <p:sldId id="313" r:id="rId15"/>
    <p:sldId id="341" r:id="rId16"/>
    <p:sldId id="332" r:id="rId17"/>
    <p:sldId id="348" r:id="rId18"/>
    <p:sldId id="342" r:id="rId19"/>
    <p:sldId id="316" r:id="rId20"/>
    <p:sldId id="266" r:id="rId21"/>
  </p:sldIdLst>
  <p:sldSz cx="9144000" cy="6858000" type="screen4x3"/>
  <p:notesSz cx="9926638" cy="67976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E2010B-5107-9675-CDAE-A5442D8238E1}" name="Lynsey Warbey" initials="LW" userId="S::Lynsey.Warbey@ombudsman.wa.gov.au::ae7ac2cb-0a02-422b-a476-ba562c3e8abb" providerId="AD"/>
  <p188:author id="{C1A4BFE4-098D-37CD-89A9-BFBCFF4F91A1}" name="Emma Obst" initials="EO" userId="S::Emma.Obst@ombudsman.wa.gov.au::5bf25ea1-45c3-4931-b0b3-39cb2a29f6ac" providerId="AD"/>
  <p188:author id="{15091DEF-6896-A867-07A4-DA0FEE8AD9B2}" name="Chris Field" initials="CF" userId="S::chris.field@waombudsman.onmicrosoft.com::9be7ef5a-0077-4487-828d-7264ad920b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CDD"/>
    <a:srgbClr val="1B7A9B"/>
    <a:srgbClr val="D2E5EE"/>
    <a:srgbClr val="166480"/>
    <a:srgbClr val="0000FF"/>
    <a:srgbClr val="9A0000"/>
    <a:srgbClr val="FF9076"/>
    <a:srgbClr val="B09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6" autoAdjust="0"/>
    <p:restoredTop sz="83431" autoAdjust="0"/>
  </p:normalViewPr>
  <p:slideViewPr>
    <p:cSldViewPr snapToGrid="0">
      <p:cViewPr varScale="1">
        <p:scale>
          <a:sx n="95" d="100"/>
          <a:sy n="95" d="100"/>
        </p:scale>
        <p:origin x="1818" y="84"/>
      </p:cViewPr>
      <p:guideLst>
        <p:guide orient="horz" pos="2160"/>
        <p:guide pos="2880"/>
      </p:guideLst>
    </p:cSldViewPr>
  </p:slideViewPr>
  <p:notesTextViewPr>
    <p:cViewPr>
      <p:scale>
        <a:sx n="3" d="2"/>
        <a:sy n="3" d="2"/>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F3322-A363-7D4E-B9B4-5D9215EF173E}"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5982FECB-DBF4-0D48-876A-C7DFA4035AF3}">
      <dgm:prSet phldrT="[Text]"/>
      <dgm:spPr>
        <a:solidFill>
          <a:srgbClr val="166480"/>
        </a:solidFill>
      </dgm:spPr>
      <dgm:t>
        <a:bodyPr/>
        <a:lstStyle/>
        <a:p>
          <a:r>
            <a:rPr lang="en-US" dirty="0">
              <a:latin typeface="Arial" panose="020B0604020202020204" pitchFamily="34" charset="0"/>
              <a:cs typeface="Arial" panose="020B0604020202020204" pitchFamily="34" charset="0"/>
            </a:rPr>
            <a:t>Systems</a:t>
          </a:r>
        </a:p>
      </dgm:t>
    </dgm:pt>
    <dgm:pt modelId="{DA63E0C3-9251-814D-9567-7D9AF1C0D518}" type="parTrans" cxnId="{6B01ED5B-0DBA-A949-99C9-CC697B3FCCD9}">
      <dgm:prSet/>
      <dgm:spPr/>
      <dgm:t>
        <a:bodyPr/>
        <a:lstStyle/>
        <a:p>
          <a:endParaRPr lang="en-US"/>
        </a:p>
      </dgm:t>
    </dgm:pt>
    <dgm:pt modelId="{2493AABE-7EE5-2644-B6CD-ED81BF1BB43E}" type="sibTrans" cxnId="{6B01ED5B-0DBA-A949-99C9-CC697B3FCCD9}">
      <dgm:prSet/>
      <dgm:spPr/>
      <dgm:t>
        <a:bodyPr/>
        <a:lstStyle/>
        <a:p>
          <a:endParaRPr lang="en-US"/>
        </a:p>
      </dgm:t>
    </dgm:pt>
    <dgm:pt modelId="{2E94594B-FD4B-3849-A366-1B187C9E5D49}">
      <dgm:prSet phldrT="[Text]" custT="1"/>
      <dgm:spPr>
        <a:ln>
          <a:noFill/>
        </a:ln>
      </dgm:spPr>
      <dgm:t>
        <a:bodyPr/>
        <a:lstStyle/>
        <a:p>
          <a:pPr algn="just"/>
          <a:r>
            <a:rPr lang="en-AU" sz="1600" dirty="0">
              <a:latin typeface="Arial" panose="020B0604020202020204" pitchFamily="34" charset="0"/>
              <a:cs typeface="Arial" panose="020B0604020202020204" pitchFamily="34" charset="0"/>
            </a:rPr>
            <a:t>You must ensure that your organisation has systems in place which prevent reportable conduct and which enable the reporting, notification and investigation of allegations or convictions of child abuse by employees, appropriate action if a finding of reportable conduct is made and the receipt, handling and disclosure of investigation information.  </a:t>
          </a:r>
          <a:endParaRPr lang="en-US" sz="1600" dirty="0">
            <a:latin typeface="Arial" panose="020B0604020202020204" pitchFamily="34" charset="0"/>
            <a:cs typeface="Arial" panose="020B0604020202020204" pitchFamily="34" charset="0"/>
          </a:endParaRPr>
        </a:p>
      </dgm:t>
    </dgm:pt>
    <dgm:pt modelId="{307C66C7-F0F4-3146-BF9E-D4FD92724334}" type="parTrans" cxnId="{23597579-EDD8-4344-AB34-F634AF73CBF8}">
      <dgm:prSet/>
      <dgm:spPr/>
      <dgm:t>
        <a:bodyPr/>
        <a:lstStyle/>
        <a:p>
          <a:endParaRPr lang="en-US"/>
        </a:p>
      </dgm:t>
    </dgm:pt>
    <dgm:pt modelId="{3F6F9EC3-2745-F54F-914D-FB3A7B18EBE6}" type="sibTrans" cxnId="{23597579-EDD8-4344-AB34-F634AF73CBF8}">
      <dgm:prSet/>
      <dgm:spPr/>
      <dgm:t>
        <a:bodyPr/>
        <a:lstStyle/>
        <a:p>
          <a:endParaRPr lang="en-US"/>
        </a:p>
      </dgm:t>
    </dgm:pt>
    <dgm:pt modelId="{D9F3F39A-7E52-0547-8C60-6F1479D6E9C9}">
      <dgm:prSet phldrT="[Text]"/>
      <dgm:spPr>
        <a:solidFill>
          <a:srgbClr val="166480"/>
        </a:solidFill>
      </dgm:spPr>
      <dgm:t>
        <a:bodyPr/>
        <a:lstStyle/>
        <a:p>
          <a:r>
            <a:rPr lang="en-US" dirty="0">
              <a:latin typeface="Arial" panose="020B0604020202020204" pitchFamily="34" charset="0"/>
              <a:cs typeface="Arial" panose="020B0604020202020204" pitchFamily="34" charset="0"/>
            </a:rPr>
            <a:t>Notify</a:t>
          </a:r>
        </a:p>
      </dgm:t>
    </dgm:pt>
    <dgm:pt modelId="{B5E175B8-695B-224C-A4BA-2E933EE1F862}" type="parTrans" cxnId="{A4132D9E-2B56-AB45-B6A3-42C561D9CB1B}">
      <dgm:prSet/>
      <dgm:spPr/>
      <dgm:t>
        <a:bodyPr/>
        <a:lstStyle/>
        <a:p>
          <a:endParaRPr lang="en-US"/>
        </a:p>
      </dgm:t>
    </dgm:pt>
    <dgm:pt modelId="{D66ECBBC-410B-B04C-9049-401110EC2F43}" type="sibTrans" cxnId="{A4132D9E-2B56-AB45-B6A3-42C561D9CB1B}">
      <dgm:prSet/>
      <dgm:spPr/>
      <dgm:t>
        <a:bodyPr/>
        <a:lstStyle/>
        <a:p>
          <a:endParaRPr lang="en-US"/>
        </a:p>
      </dgm:t>
    </dgm:pt>
    <dgm:pt modelId="{F47D9F26-58BC-FC4E-B63D-5DD8812BA485}">
      <dgm:prSet phldrT="[Text]" custT="1"/>
      <dgm:spPr>
        <a:ln>
          <a:noFill/>
        </a:ln>
      </dgm:spPr>
      <dgm:t>
        <a:bodyPr/>
        <a:lstStyle/>
        <a:p>
          <a:pPr algn="just"/>
          <a:r>
            <a:rPr lang="en-AU" sz="1600" dirty="0">
              <a:latin typeface="Arial" panose="020B0604020202020204" pitchFamily="34" charset="0"/>
              <a:cs typeface="Arial" panose="020B0604020202020204" pitchFamily="34" charset="0"/>
            </a:rPr>
            <a:t>You must investigate the allegation or conviction of reportable conduct</a:t>
          </a:r>
          <a:r>
            <a:rPr lang="en-AU" sz="1600" i="1" dirty="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dgm:t>
    </dgm:pt>
    <dgm:pt modelId="{E61B4164-1C38-3446-979E-2B205850E38F}" type="parTrans" cxnId="{3856559A-4108-1041-8A62-C97CA748B072}">
      <dgm:prSet/>
      <dgm:spPr/>
      <dgm:t>
        <a:bodyPr/>
        <a:lstStyle/>
        <a:p>
          <a:endParaRPr lang="en-US"/>
        </a:p>
      </dgm:t>
    </dgm:pt>
    <dgm:pt modelId="{0B04400C-C390-3A4F-971B-C50744E2773E}" type="sibTrans" cxnId="{3856559A-4108-1041-8A62-C97CA748B072}">
      <dgm:prSet/>
      <dgm:spPr/>
      <dgm:t>
        <a:bodyPr/>
        <a:lstStyle/>
        <a:p>
          <a:endParaRPr lang="en-US"/>
        </a:p>
      </dgm:t>
    </dgm:pt>
    <dgm:pt modelId="{E65948C3-14A8-8946-8939-7D9A07DC0DC3}">
      <dgm:prSet phldrT="[Text]"/>
      <dgm:spPr>
        <a:solidFill>
          <a:srgbClr val="166480"/>
        </a:solidFill>
      </dgm:spPr>
      <dgm:t>
        <a:bodyPr/>
        <a:lstStyle/>
        <a:p>
          <a:r>
            <a:rPr lang="en-US" dirty="0">
              <a:latin typeface="Arial" panose="020B0604020202020204" pitchFamily="34" charset="0"/>
              <a:cs typeface="Arial" panose="020B0604020202020204" pitchFamily="34" charset="0"/>
            </a:rPr>
            <a:t>Investigate</a:t>
          </a:r>
        </a:p>
      </dgm:t>
    </dgm:pt>
    <dgm:pt modelId="{2DCA5504-651F-6249-ADEB-57787BF6144F}" type="parTrans" cxnId="{FA4C0F0D-E5F8-664B-868B-0EAD09B9CB7A}">
      <dgm:prSet/>
      <dgm:spPr/>
      <dgm:t>
        <a:bodyPr/>
        <a:lstStyle/>
        <a:p>
          <a:endParaRPr lang="en-US"/>
        </a:p>
      </dgm:t>
    </dgm:pt>
    <dgm:pt modelId="{17A5617D-C2B6-6343-AFED-00F0891BC5C4}" type="sibTrans" cxnId="{FA4C0F0D-E5F8-664B-868B-0EAD09B9CB7A}">
      <dgm:prSet/>
      <dgm:spPr/>
      <dgm:t>
        <a:bodyPr/>
        <a:lstStyle/>
        <a:p>
          <a:endParaRPr lang="en-US"/>
        </a:p>
      </dgm:t>
    </dgm:pt>
    <dgm:pt modelId="{0C370A11-DA14-764F-9890-C1358CDDEA5C}">
      <dgm:prSet phldrT="[Text]" custT="1"/>
      <dgm:spPr>
        <a:ln>
          <a:noFill/>
        </a:ln>
      </dgm:spPr>
      <dgm:t>
        <a:bodyPr/>
        <a:lstStyle/>
        <a:p>
          <a:pPr algn="just"/>
          <a:r>
            <a:rPr lang="en-US" sz="1600" dirty="0">
              <a:latin typeface="Arial" panose="020B0604020202020204" pitchFamily="34" charset="0"/>
              <a:cs typeface="Arial" panose="020B0604020202020204" pitchFamily="34" charset="0"/>
            </a:rPr>
            <a:t>You must notify the Ombudsman within </a:t>
          </a:r>
          <a:r>
            <a:rPr lang="en-US" sz="1600" b="1" dirty="0">
              <a:latin typeface="Arial" panose="020B0604020202020204" pitchFamily="34" charset="0"/>
              <a:cs typeface="Arial" panose="020B0604020202020204" pitchFamily="34" charset="0"/>
            </a:rPr>
            <a:t>7 working days </a:t>
          </a:r>
          <a:r>
            <a:rPr lang="en-US" sz="1600" b="0" dirty="0">
              <a:latin typeface="Arial" panose="020B0604020202020204" pitchFamily="34" charset="0"/>
              <a:cs typeface="Arial" panose="020B0604020202020204" pitchFamily="34" charset="0"/>
            </a:rPr>
            <a:t>of becoming aware of a reportable allegation or conviction</a:t>
          </a:r>
          <a:r>
            <a:rPr lang="en-US" sz="1000" b="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dgm:t>
    </dgm:pt>
    <dgm:pt modelId="{CB07B87D-8204-A94E-8174-B5710C5AA40F}" type="parTrans" cxnId="{7966F5D7-64BA-9C41-A3D7-1524A9F29460}">
      <dgm:prSet/>
      <dgm:spPr/>
      <dgm:t>
        <a:bodyPr/>
        <a:lstStyle/>
        <a:p>
          <a:endParaRPr lang="en-US"/>
        </a:p>
      </dgm:t>
    </dgm:pt>
    <dgm:pt modelId="{F7EE7EA8-AFBA-A742-B9AF-41854684B17B}" type="sibTrans" cxnId="{7966F5D7-64BA-9C41-A3D7-1524A9F29460}">
      <dgm:prSet/>
      <dgm:spPr/>
      <dgm:t>
        <a:bodyPr/>
        <a:lstStyle/>
        <a:p>
          <a:endParaRPr lang="en-US"/>
        </a:p>
      </dgm:t>
    </dgm:pt>
    <dgm:pt modelId="{54FC4143-FA27-084C-8EE1-BF338E1FD531}">
      <dgm:prSet/>
      <dgm:spPr>
        <a:solidFill>
          <a:srgbClr val="166480"/>
        </a:solidFill>
      </dgm:spPr>
      <dgm:t>
        <a:bodyPr/>
        <a:lstStyle/>
        <a:p>
          <a:r>
            <a:rPr lang="en-US" dirty="0">
              <a:latin typeface="Arial" panose="020B0604020202020204" pitchFamily="34" charset="0"/>
              <a:cs typeface="Arial" panose="020B0604020202020204" pitchFamily="34" charset="0"/>
            </a:rPr>
            <a:t>Outcomes</a:t>
          </a:r>
        </a:p>
      </dgm:t>
    </dgm:pt>
    <dgm:pt modelId="{E6EA3B7C-1A60-3347-8E17-11CC04F7CA12}" type="parTrans" cxnId="{A298F1B7-26C3-8043-8E45-F4C3481AC45B}">
      <dgm:prSet/>
      <dgm:spPr/>
      <dgm:t>
        <a:bodyPr/>
        <a:lstStyle/>
        <a:p>
          <a:endParaRPr lang="en-US"/>
        </a:p>
      </dgm:t>
    </dgm:pt>
    <dgm:pt modelId="{EDA81356-30D9-2440-AD92-E5108F1C032A}" type="sibTrans" cxnId="{A298F1B7-26C3-8043-8E45-F4C3481AC45B}">
      <dgm:prSet/>
      <dgm:spPr/>
      <dgm:t>
        <a:bodyPr/>
        <a:lstStyle/>
        <a:p>
          <a:endParaRPr lang="en-US"/>
        </a:p>
      </dgm:t>
    </dgm:pt>
    <dgm:pt modelId="{3010D0A9-B3E0-7F43-91A9-20742ECA6315}">
      <dgm:prSet custT="1"/>
      <dgm:spPr>
        <a:ln>
          <a:noFill/>
        </a:ln>
      </dgm:spPr>
      <dgm:t>
        <a:bodyPr/>
        <a:lstStyle/>
        <a:p>
          <a:pPr algn="just"/>
          <a:r>
            <a:rPr lang="en-AU" sz="1600" dirty="0">
              <a:latin typeface="Arial" panose="020B0604020202020204" pitchFamily="34" charset="0"/>
              <a:cs typeface="Arial" panose="020B0604020202020204" pitchFamily="34" charset="0"/>
            </a:rPr>
            <a:t>You must advise the Ombudsman of the investigator and their contact details. </a:t>
          </a:r>
        </a:p>
      </dgm:t>
    </dgm:pt>
    <dgm:pt modelId="{C58689D4-7F10-8945-931D-BC347843AEA8}" type="parTrans" cxnId="{B448A232-42A5-0A49-9B2D-DCDA8F8A6E8C}">
      <dgm:prSet/>
      <dgm:spPr/>
      <dgm:t>
        <a:bodyPr/>
        <a:lstStyle/>
        <a:p>
          <a:endParaRPr lang="en-US"/>
        </a:p>
      </dgm:t>
    </dgm:pt>
    <dgm:pt modelId="{71EF05E2-29AB-024D-A4F3-33F9D9517A54}" type="sibTrans" cxnId="{B448A232-42A5-0A49-9B2D-DCDA8F8A6E8C}">
      <dgm:prSet/>
      <dgm:spPr/>
      <dgm:t>
        <a:bodyPr/>
        <a:lstStyle/>
        <a:p>
          <a:endParaRPr lang="en-US"/>
        </a:p>
      </dgm:t>
    </dgm:pt>
    <dgm:pt modelId="{F7F734CA-3BE2-A44B-B53B-4792B4C0D3FC}">
      <dgm:prSet phldrT="[Text]" custT="1"/>
      <dgm:spPr>
        <a:ln>
          <a:noFill/>
        </a:ln>
      </dgm:spPr>
      <dgm:t>
        <a:bodyPr/>
        <a:lstStyle/>
        <a:p>
          <a:pPr algn="just"/>
          <a:r>
            <a:rPr lang="en-AU" sz="1600" dirty="0">
              <a:latin typeface="Arial" panose="020B0604020202020204" pitchFamily="34" charset="0"/>
              <a:cs typeface="Arial" panose="020B0604020202020204" pitchFamily="34" charset="0"/>
            </a:rPr>
            <a:t>You must report the outcome of the investigation to the Ombudsman, including findings, submissions from the employee and any actions taken or proposed to be taken (or reasons if no action taken). </a:t>
          </a:r>
          <a:endParaRPr lang="en-US" sz="1600" dirty="0">
            <a:latin typeface="Arial" panose="020B0604020202020204" pitchFamily="34" charset="0"/>
            <a:cs typeface="Arial" panose="020B0604020202020204" pitchFamily="34" charset="0"/>
          </a:endParaRPr>
        </a:p>
      </dgm:t>
    </dgm:pt>
    <dgm:pt modelId="{748A398A-2144-3244-A9B9-811317112097}" type="parTrans" cxnId="{120B736D-9225-8A4C-9AA5-42FADC7B4B83}">
      <dgm:prSet/>
      <dgm:spPr/>
      <dgm:t>
        <a:bodyPr/>
        <a:lstStyle/>
        <a:p>
          <a:endParaRPr lang="en-US"/>
        </a:p>
      </dgm:t>
    </dgm:pt>
    <dgm:pt modelId="{1CA25EC9-CDB1-9644-B6D3-6F5D7BC4FA98}" type="sibTrans" cxnId="{120B736D-9225-8A4C-9AA5-42FADC7B4B83}">
      <dgm:prSet/>
      <dgm:spPr/>
      <dgm:t>
        <a:bodyPr/>
        <a:lstStyle/>
        <a:p>
          <a:endParaRPr lang="en-US"/>
        </a:p>
      </dgm:t>
    </dgm:pt>
    <dgm:pt modelId="{2AB88E55-A8F7-4B06-8C5F-774ED71F968B}">
      <dgm:prSet custT="1"/>
      <dgm:spPr>
        <a:ln>
          <a:noFill/>
        </a:ln>
      </dgm:spPr>
      <dgm:t>
        <a:bodyPr/>
        <a:lstStyle/>
        <a:p>
          <a:pPr algn="just"/>
          <a:r>
            <a:rPr lang="en-AU" sz="1600" dirty="0">
              <a:latin typeface="Arial" panose="020B0604020202020204" pitchFamily="34" charset="0"/>
              <a:cs typeface="Arial" panose="020B0604020202020204" pitchFamily="34" charset="0"/>
            </a:rPr>
            <a:t>You must notify the Ombudsman of certain matters affecting the investigation, such as if another approropriate person or body (e.g. WA Police Force) is investigating the matter</a:t>
          </a:r>
          <a:r>
            <a:rPr lang="en-AU" sz="1000" dirty="0">
              <a:latin typeface="Arial" panose="020B0604020202020204" pitchFamily="34" charset="0"/>
              <a:cs typeface="Arial" panose="020B0604020202020204" pitchFamily="34" charset="0"/>
            </a:rPr>
            <a:t>.</a:t>
          </a:r>
        </a:p>
      </dgm:t>
    </dgm:pt>
    <dgm:pt modelId="{4374E9B2-C9CE-4E48-91AE-4BAE632EA606}" type="parTrans" cxnId="{3820F976-94BE-42B7-9CEA-EB5F6B30BB95}">
      <dgm:prSet/>
      <dgm:spPr/>
      <dgm:t>
        <a:bodyPr/>
        <a:lstStyle/>
        <a:p>
          <a:endParaRPr lang="en-US"/>
        </a:p>
      </dgm:t>
    </dgm:pt>
    <dgm:pt modelId="{A71C78ED-43BC-4598-B549-9D02FC4938C1}" type="sibTrans" cxnId="{3820F976-94BE-42B7-9CEA-EB5F6B30BB95}">
      <dgm:prSet/>
      <dgm:spPr/>
      <dgm:t>
        <a:bodyPr/>
        <a:lstStyle/>
        <a:p>
          <a:endParaRPr lang="en-US"/>
        </a:p>
      </dgm:t>
    </dgm:pt>
    <dgm:pt modelId="{A8227A5C-D05F-4143-83D8-429CBF336156}" type="pres">
      <dgm:prSet presAssocID="{718F3322-A363-7D4E-B9B4-5D9215EF173E}" presName="linearFlow" presStyleCnt="0">
        <dgm:presLayoutVars>
          <dgm:dir/>
          <dgm:animLvl val="lvl"/>
          <dgm:resizeHandles val="exact"/>
        </dgm:presLayoutVars>
      </dgm:prSet>
      <dgm:spPr/>
    </dgm:pt>
    <dgm:pt modelId="{E40FED9D-2C06-EB47-BB48-35D214045B45}" type="pres">
      <dgm:prSet presAssocID="{5982FECB-DBF4-0D48-876A-C7DFA4035AF3}" presName="composite" presStyleCnt="0"/>
      <dgm:spPr/>
    </dgm:pt>
    <dgm:pt modelId="{ACE6A6CE-0935-3246-9BBD-0140811CB50D}" type="pres">
      <dgm:prSet presAssocID="{5982FECB-DBF4-0D48-876A-C7DFA4035AF3}" presName="parentText" presStyleLbl="alignNode1" presStyleIdx="0" presStyleCnt="4" custLinFactNeighborX="0" custLinFactNeighborY="-249">
        <dgm:presLayoutVars>
          <dgm:chMax val="1"/>
          <dgm:bulletEnabled val="1"/>
        </dgm:presLayoutVars>
      </dgm:prSet>
      <dgm:spPr/>
    </dgm:pt>
    <dgm:pt modelId="{2C84E9B0-4E14-9649-B833-CE89AE8FE652}" type="pres">
      <dgm:prSet presAssocID="{5982FECB-DBF4-0D48-876A-C7DFA4035AF3}" presName="descendantText" presStyleLbl="alignAcc1" presStyleIdx="0" presStyleCnt="4" custScaleY="100000" custLinFactNeighborX="566" custLinFactNeighborY="15649">
        <dgm:presLayoutVars>
          <dgm:bulletEnabled val="1"/>
        </dgm:presLayoutVars>
      </dgm:prSet>
      <dgm:spPr/>
    </dgm:pt>
    <dgm:pt modelId="{B1370FCA-2BCB-404B-B0A6-67ED1FB2B4BB}" type="pres">
      <dgm:prSet presAssocID="{2493AABE-7EE5-2644-B6CD-ED81BF1BB43E}" presName="sp" presStyleCnt="0"/>
      <dgm:spPr/>
    </dgm:pt>
    <dgm:pt modelId="{8EDA2B9C-2828-C84C-83F1-285B25C2380C}" type="pres">
      <dgm:prSet presAssocID="{D9F3F39A-7E52-0547-8C60-6F1479D6E9C9}" presName="composite" presStyleCnt="0"/>
      <dgm:spPr/>
    </dgm:pt>
    <dgm:pt modelId="{E469C85A-37DD-4E4C-8F2E-4994D67AE8D4}" type="pres">
      <dgm:prSet presAssocID="{D9F3F39A-7E52-0547-8C60-6F1479D6E9C9}" presName="parentText" presStyleLbl="alignNode1" presStyleIdx="1" presStyleCnt="4" custLinFactNeighborX="0" custLinFactNeighborY="-35668">
        <dgm:presLayoutVars>
          <dgm:chMax val="1"/>
          <dgm:bulletEnabled val="1"/>
        </dgm:presLayoutVars>
      </dgm:prSet>
      <dgm:spPr/>
    </dgm:pt>
    <dgm:pt modelId="{74174554-B519-0C42-8659-C8931F592944}" type="pres">
      <dgm:prSet presAssocID="{D9F3F39A-7E52-0547-8C60-6F1479D6E9C9}" presName="descendantText" presStyleLbl="alignAcc1" presStyleIdx="1" presStyleCnt="4" custScaleX="98291" custScaleY="223063" custLinFactY="32128" custLinFactNeighborX="-844" custLinFactNeighborY="100000">
        <dgm:presLayoutVars>
          <dgm:bulletEnabled val="1"/>
        </dgm:presLayoutVars>
      </dgm:prSet>
      <dgm:spPr/>
    </dgm:pt>
    <dgm:pt modelId="{EEFB4E66-4F84-234F-9652-BF154BF69075}" type="pres">
      <dgm:prSet presAssocID="{D66ECBBC-410B-B04C-9049-401110EC2F43}" presName="sp" presStyleCnt="0"/>
      <dgm:spPr/>
    </dgm:pt>
    <dgm:pt modelId="{6CF3530E-2F15-BF4A-A774-A8070573D363}" type="pres">
      <dgm:prSet presAssocID="{E65948C3-14A8-8946-8939-7D9A07DC0DC3}" presName="composite" presStyleCnt="0"/>
      <dgm:spPr/>
    </dgm:pt>
    <dgm:pt modelId="{60F4B0B2-A3E3-CE48-8D07-1A3E865531ED}" type="pres">
      <dgm:prSet presAssocID="{E65948C3-14A8-8946-8939-7D9A07DC0DC3}" presName="parentText" presStyleLbl="alignNode1" presStyleIdx="2" presStyleCnt="4" custLinFactNeighborX="-4882" custLinFactNeighborY="-23087">
        <dgm:presLayoutVars>
          <dgm:chMax val="1"/>
          <dgm:bulletEnabled val="1"/>
        </dgm:presLayoutVars>
      </dgm:prSet>
      <dgm:spPr/>
    </dgm:pt>
    <dgm:pt modelId="{398C0994-68D8-8640-B244-60BC40754C12}" type="pres">
      <dgm:prSet presAssocID="{E65948C3-14A8-8946-8939-7D9A07DC0DC3}" presName="descendantText" presStyleLbl="alignAcc1" presStyleIdx="2" presStyleCnt="4" custLinFactY="-84764" custLinFactNeighborX="67" custLinFactNeighborY="-100000">
        <dgm:presLayoutVars>
          <dgm:bulletEnabled val="1"/>
        </dgm:presLayoutVars>
      </dgm:prSet>
      <dgm:spPr/>
    </dgm:pt>
    <dgm:pt modelId="{1D161915-8E95-104F-95CA-EE52C1240DF6}" type="pres">
      <dgm:prSet presAssocID="{17A5617D-C2B6-6343-AFED-00F0891BC5C4}" presName="sp" presStyleCnt="0"/>
      <dgm:spPr/>
    </dgm:pt>
    <dgm:pt modelId="{4C3D89DA-DAFD-254C-80D3-9304AC675633}" type="pres">
      <dgm:prSet presAssocID="{54FC4143-FA27-084C-8EE1-BF338E1FD531}" presName="composite" presStyleCnt="0"/>
      <dgm:spPr/>
    </dgm:pt>
    <dgm:pt modelId="{67F6EF4B-D25F-354B-B18E-98708A706057}" type="pres">
      <dgm:prSet presAssocID="{54FC4143-FA27-084C-8EE1-BF338E1FD531}" presName="parentText" presStyleLbl="alignNode1" presStyleIdx="3" presStyleCnt="4" custLinFactNeighborX="0" custLinFactNeighborY="10387">
        <dgm:presLayoutVars>
          <dgm:chMax val="1"/>
          <dgm:bulletEnabled val="1"/>
        </dgm:presLayoutVars>
      </dgm:prSet>
      <dgm:spPr/>
    </dgm:pt>
    <dgm:pt modelId="{20A7334A-17D6-8748-99A7-B3DF8EFDB76C}" type="pres">
      <dgm:prSet presAssocID="{54FC4143-FA27-084C-8EE1-BF338E1FD531}" presName="descendantText" presStyleLbl="alignAcc1" presStyleIdx="3" presStyleCnt="4" custScaleX="98983" custScaleY="150133" custLinFactNeighborY="36489">
        <dgm:presLayoutVars>
          <dgm:bulletEnabled val="1"/>
        </dgm:presLayoutVars>
      </dgm:prSet>
      <dgm:spPr/>
    </dgm:pt>
  </dgm:ptLst>
  <dgm:cxnLst>
    <dgm:cxn modelId="{E4CDE706-C8D5-486E-B1C1-97EB870FCDD1}" type="presOf" srcId="{5982FECB-DBF4-0D48-876A-C7DFA4035AF3}" destId="{ACE6A6CE-0935-3246-9BBD-0140811CB50D}" srcOrd="0" destOrd="0" presId="urn:microsoft.com/office/officeart/2005/8/layout/chevron2"/>
    <dgm:cxn modelId="{FA4C0F0D-E5F8-664B-868B-0EAD09B9CB7A}" srcId="{718F3322-A363-7D4E-B9B4-5D9215EF173E}" destId="{E65948C3-14A8-8946-8939-7D9A07DC0DC3}" srcOrd="2" destOrd="0" parTransId="{2DCA5504-651F-6249-ADEB-57787BF6144F}" sibTransId="{17A5617D-C2B6-6343-AFED-00F0891BC5C4}"/>
    <dgm:cxn modelId="{A577C721-ED3C-4B2D-9DA1-71D2D05DC649}" type="presOf" srcId="{0C370A11-DA14-764F-9890-C1358CDDEA5C}" destId="{398C0994-68D8-8640-B244-60BC40754C12}" srcOrd="0" destOrd="0" presId="urn:microsoft.com/office/officeart/2005/8/layout/chevron2"/>
    <dgm:cxn modelId="{6B9DBB2A-B458-4ECE-9463-177DC5DF4520}" type="presOf" srcId="{F7F734CA-3BE2-A44B-B53B-4792B4C0D3FC}" destId="{20A7334A-17D6-8748-99A7-B3DF8EFDB76C}" srcOrd="0" destOrd="0" presId="urn:microsoft.com/office/officeart/2005/8/layout/chevron2"/>
    <dgm:cxn modelId="{55E98832-842C-428A-AC5B-8E9CBDF988A1}" type="presOf" srcId="{D9F3F39A-7E52-0547-8C60-6F1479D6E9C9}" destId="{E469C85A-37DD-4E4C-8F2E-4994D67AE8D4}" srcOrd="0" destOrd="0" presId="urn:microsoft.com/office/officeart/2005/8/layout/chevron2"/>
    <dgm:cxn modelId="{B448A232-42A5-0A49-9B2D-DCDA8F8A6E8C}" srcId="{D9F3F39A-7E52-0547-8C60-6F1479D6E9C9}" destId="{3010D0A9-B3E0-7F43-91A9-20742ECA6315}" srcOrd="1" destOrd="0" parTransId="{C58689D4-7F10-8945-931D-BC347843AEA8}" sibTransId="{71EF05E2-29AB-024D-A4F3-33F9D9517A54}"/>
    <dgm:cxn modelId="{6B01ED5B-0DBA-A949-99C9-CC697B3FCCD9}" srcId="{718F3322-A363-7D4E-B9B4-5D9215EF173E}" destId="{5982FECB-DBF4-0D48-876A-C7DFA4035AF3}" srcOrd="0" destOrd="0" parTransId="{DA63E0C3-9251-814D-9567-7D9AF1C0D518}" sibTransId="{2493AABE-7EE5-2644-B6CD-ED81BF1BB43E}"/>
    <dgm:cxn modelId="{469AD745-60E0-47C8-A424-FE1262BB77FE}" type="presOf" srcId="{54FC4143-FA27-084C-8EE1-BF338E1FD531}" destId="{67F6EF4B-D25F-354B-B18E-98708A706057}" srcOrd="0" destOrd="0" presId="urn:microsoft.com/office/officeart/2005/8/layout/chevron2"/>
    <dgm:cxn modelId="{F01C7046-2016-4A26-BA33-B0606FAF4FFA}" type="presOf" srcId="{718F3322-A363-7D4E-B9B4-5D9215EF173E}" destId="{A8227A5C-D05F-4143-83D8-429CBF336156}" srcOrd="0" destOrd="0" presId="urn:microsoft.com/office/officeart/2005/8/layout/chevron2"/>
    <dgm:cxn modelId="{120B736D-9225-8A4C-9AA5-42FADC7B4B83}" srcId="{54FC4143-FA27-084C-8EE1-BF338E1FD531}" destId="{F7F734CA-3BE2-A44B-B53B-4792B4C0D3FC}" srcOrd="0" destOrd="0" parTransId="{748A398A-2144-3244-A9B9-811317112097}" sibTransId="{1CA25EC9-CDB1-9644-B6D3-6F5D7BC4FA98}"/>
    <dgm:cxn modelId="{3820F976-94BE-42B7-9CEA-EB5F6B30BB95}" srcId="{D9F3F39A-7E52-0547-8C60-6F1479D6E9C9}" destId="{2AB88E55-A8F7-4B06-8C5F-774ED71F968B}" srcOrd="2" destOrd="0" parTransId="{4374E9B2-C9CE-4E48-91AE-4BAE632EA606}" sibTransId="{A71C78ED-43BC-4598-B549-9D02FC4938C1}"/>
    <dgm:cxn modelId="{23597579-EDD8-4344-AB34-F634AF73CBF8}" srcId="{5982FECB-DBF4-0D48-876A-C7DFA4035AF3}" destId="{2E94594B-FD4B-3849-A366-1B187C9E5D49}" srcOrd="0" destOrd="0" parTransId="{307C66C7-F0F4-3146-BF9E-D4FD92724334}" sibTransId="{3F6F9EC3-2745-F54F-914D-FB3A7B18EBE6}"/>
    <dgm:cxn modelId="{3856559A-4108-1041-8A62-C97CA748B072}" srcId="{D9F3F39A-7E52-0547-8C60-6F1479D6E9C9}" destId="{F47D9F26-58BC-FC4E-B63D-5DD8812BA485}" srcOrd="0" destOrd="0" parTransId="{E61B4164-1C38-3446-979E-2B205850E38F}" sibTransId="{0B04400C-C390-3A4F-971B-C50744E2773E}"/>
    <dgm:cxn modelId="{A4132D9E-2B56-AB45-B6A3-42C561D9CB1B}" srcId="{718F3322-A363-7D4E-B9B4-5D9215EF173E}" destId="{D9F3F39A-7E52-0547-8C60-6F1479D6E9C9}" srcOrd="1" destOrd="0" parTransId="{B5E175B8-695B-224C-A4BA-2E933EE1F862}" sibTransId="{D66ECBBC-410B-B04C-9049-401110EC2F43}"/>
    <dgm:cxn modelId="{038B12B7-0A7A-4198-A20D-2781C580C5F6}" type="presOf" srcId="{E65948C3-14A8-8946-8939-7D9A07DC0DC3}" destId="{60F4B0B2-A3E3-CE48-8D07-1A3E865531ED}" srcOrd="0" destOrd="0" presId="urn:microsoft.com/office/officeart/2005/8/layout/chevron2"/>
    <dgm:cxn modelId="{A298F1B7-26C3-8043-8E45-F4C3481AC45B}" srcId="{718F3322-A363-7D4E-B9B4-5D9215EF173E}" destId="{54FC4143-FA27-084C-8EE1-BF338E1FD531}" srcOrd="3" destOrd="0" parTransId="{E6EA3B7C-1A60-3347-8E17-11CC04F7CA12}" sibTransId="{EDA81356-30D9-2440-AD92-E5108F1C032A}"/>
    <dgm:cxn modelId="{E53742CA-5AAF-4B60-809D-F1C1C87A1789}" type="presOf" srcId="{2E94594B-FD4B-3849-A366-1B187C9E5D49}" destId="{2C84E9B0-4E14-9649-B833-CE89AE8FE652}" srcOrd="0" destOrd="0" presId="urn:microsoft.com/office/officeart/2005/8/layout/chevron2"/>
    <dgm:cxn modelId="{244D43D2-176C-4F34-A8FD-12D7BF0D130A}" type="presOf" srcId="{F47D9F26-58BC-FC4E-B63D-5DD8812BA485}" destId="{74174554-B519-0C42-8659-C8931F592944}" srcOrd="0" destOrd="0" presId="urn:microsoft.com/office/officeart/2005/8/layout/chevron2"/>
    <dgm:cxn modelId="{F3C2C7D2-DB76-442F-9391-CE127E2B2724}" type="presOf" srcId="{3010D0A9-B3E0-7F43-91A9-20742ECA6315}" destId="{74174554-B519-0C42-8659-C8931F592944}" srcOrd="0" destOrd="1" presId="urn:microsoft.com/office/officeart/2005/8/layout/chevron2"/>
    <dgm:cxn modelId="{7966F5D7-64BA-9C41-A3D7-1524A9F29460}" srcId="{E65948C3-14A8-8946-8939-7D9A07DC0DC3}" destId="{0C370A11-DA14-764F-9890-C1358CDDEA5C}" srcOrd="0" destOrd="0" parTransId="{CB07B87D-8204-A94E-8174-B5710C5AA40F}" sibTransId="{F7EE7EA8-AFBA-A742-B9AF-41854684B17B}"/>
    <dgm:cxn modelId="{CE7A79FD-7B75-4263-9C11-D3AB3EA76535}" type="presOf" srcId="{2AB88E55-A8F7-4B06-8C5F-774ED71F968B}" destId="{74174554-B519-0C42-8659-C8931F592944}" srcOrd="0" destOrd="2" presId="urn:microsoft.com/office/officeart/2005/8/layout/chevron2"/>
    <dgm:cxn modelId="{6CA14A52-9719-4399-9F3D-A0113FD6997F}" type="presParOf" srcId="{A8227A5C-D05F-4143-83D8-429CBF336156}" destId="{E40FED9D-2C06-EB47-BB48-35D214045B45}" srcOrd="0" destOrd="0" presId="urn:microsoft.com/office/officeart/2005/8/layout/chevron2"/>
    <dgm:cxn modelId="{EA3E9CEF-23D1-4F7F-B59A-1456C8DE5AD0}" type="presParOf" srcId="{E40FED9D-2C06-EB47-BB48-35D214045B45}" destId="{ACE6A6CE-0935-3246-9BBD-0140811CB50D}" srcOrd="0" destOrd="0" presId="urn:microsoft.com/office/officeart/2005/8/layout/chevron2"/>
    <dgm:cxn modelId="{F2C2798F-BCCD-4251-B335-0C62AB166334}" type="presParOf" srcId="{E40FED9D-2C06-EB47-BB48-35D214045B45}" destId="{2C84E9B0-4E14-9649-B833-CE89AE8FE652}" srcOrd="1" destOrd="0" presId="urn:microsoft.com/office/officeart/2005/8/layout/chevron2"/>
    <dgm:cxn modelId="{4DF1174C-1ECA-4C64-B537-BC7DCF489982}" type="presParOf" srcId="{A8227A5C-D05F-4143-83D8-429CBF336156}" destId="{B1370FCA-2BCB-404B-B0A6-67ED1FB2B4BB}" srcOrd="1" destOrd="0" presId="urn:microsoft.com/office/officeart/2005/8/layout/chevron2"/>
    <dgm:cxn modelId="{19194B37-F86C-49EC-845C-A5B92FD2119A}" type="presParOf" srcId="{A8227A5C-D05F-4143-83D8-429CBF336156}" destId="{8EDA2B9C-2828-C84C-83F1-285B25C2380C}" srcOrd="2" destOrd="0" presId="urn:microsoft.com/office/officeart/2005/8/layout/chevron2"/>
    <dgm:cxn modelId="{A7BB74AE-AA46-4F00-8628-7D8451655553}" type="presParOf" srcId="{8EDA2B9C-2828-C84C-83F1-285B25C2380C}" destId="{E469C85A-37DD-4E4C-8F2E-4994D67AE8D4}" srcOrd="0" destOrd="0" presId="urn:microsoft.com/office/officeart/2005/8/layout/chevron2"/>
    <dgm:cxn modelId="{9135B2D2-688A-40DA-B1BB-1035EF3F217A}" type="presParOf" srcId="{8EDA2B9C-2828-C84C-83F1-285B25C2380C}" destId="{74174554-B519-0C42-8659-C8931F592944}" srcOrd="1" destOrd="0" presId="urn:microsoft.com/office/officeart/2005/8/layout/chevron2"/>
    <dgm:cxn modelId="{6E34F830-BC30-41BD-898D-93FDEB957509}" type="presParOf" srcId="{A8227A5C-D05F-4143-83D8-429CBF336156}" destId="{EEFB4E66-4F84-234F-9652-BF154BF69075}" srcOrd="3" destOrd="0" presId="urn:microsoft.com/office/officeart/2005/8/layout/chevron2"/>
    <dgm:cxn modelId="{4EBF8104-E23F-44CC-9701-2AE9AFEBA9CB}" type="presParOf" srcId="{A8227A5C-D05F-4143-83D8-429CBF336156}" destId="{6CF3530E-2F15-BF4A-A774-A8070573D363}" srcOrd="4" destOrd="0" presId="urn:microsoft.com/office/officeart/2005/8/layout/chevron2"/>
    <dgm:cxn modelId="{24A52BE1-35E0-4602-A2FB-D7E9A2A48BCB}" type="presParOf" srcId="{6CF3530E-2F15-BF4A-A774-A8070573D363}" destId="{60F4B0B2-A3E3-CE48-8D07-1A3E865531ED}" srcOrd="0" destOrd="0" presId="urn:microsoft.com/office/officeart/2005/8/layout/chevron2"/>
    <dgm:cxn modelId="{3DAD44A8-C61A-4360-8B4C-B52A37738106}" type="presParOf" srcId="{6CF3530E-2F15-BF4A-A774-A8070573D363}" destId="{398C0994-68D8-8640-B244-60BC40754C12}" srcOrd="1" destOrd="0" presId="urn:microsoft.com/office/officeart/2005/8/layout/chevron2"/>
    <dgm:cxn modelId="{D2933E0E-B57B-4504-B71C-C5C158AD9B93}" type="presParOf" srcId="{A8227A5C-D05F-4143-83D8-429CBF336156}" destId="{1D161915-8E95-104F-95CA-EE52C1240DF6}" srcOrd="5" destOrd="0" presId="urn:microsoft.com/office/officeart/2005/8/layout/chevron2"/>
    <dgm:cxn modelId="{579B4236-9835-4EAA-89D3-A22BC36E6D94}" type="presParOf" srcId="{A8227A5C-D05F-4143-83D8-429CBF336156}" destId="{4C3D89DA-DAFD-254C-80D3-9304AC675633}" srcOrd="6" destOrd="0" presId="urn:microsoft.com/office/officeart/2005/8/layout/chevron2"/>
    <dgm:cxn modelId="{91917F8A-F0F7-43CB-8E80-F153AD561B43}" type="presParOf" srcId="{4C3D89DA-DAFD-254C-80D3-9304AC675633}" destId="{67F6EF4B-D25F-354B-B18E-98708A706057}" srcOrd="0" destOrd="0" presId="urn:microsoft.com/office/officeart/2005/8/layout/chevron2"/>
    <dgm:cxn modelId="{D804FEBC-4DDF-40DC-B085-A0BEE915F66F}" type="presParOf" srcId="{4C3D89DA-DAFD-254C-80D3-9304AC675633}" destId="{20A7334A-17D6-8748-99A7-B3DF8EFDB76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DB9EBCF-98A8-4202-BC6A-F040A1931A2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AU"/>
        </a:p>
      </dgm:t>
    </dgm:pt>
    <dgm:pt modelId="{2B686706-101E-4460-9C47-1D6AFC067DEF}">
      <dgm:prSet phldrT="[Text]"/>
      <dgm:spPr/>
      <dgm:t>
        <a:bodyPr/>
        <a:lstStyle/>
        <a:p>
          <a:r>
            <a:rPr lang="en-AU" dirty="0"/>
            <a:t>Three – Notifying the Ombudsman System </a:t>
          </a:r>
        </a:p>
      </dgm:t>
    </dgm:pt>
    <dgm:pt modelId="{573C0672-92CD-4FC6-AF44-7726368DB2BA}" type="parTrans" cxnId="{F998FD29-C3EC-4C88-BFD1-BD47CE406000}">
      <dgm:prSet/>
      <dgm:spPr/>
      <dgm:t>
        <a:bodyPr/>
        <a:lstStyle/>
        <a:p>
          <a:endParaRPr lang="en-AU"/>
        </a:p>
      </dgm:t>
    </dgm:pt>
    <dgm:pt modelId="{898678DA-5B70-41D1-875E-52D0066FCAFC}" type="sibTrans" cxnId="{F998FD29-C3EC-4C88-BFD1-BD47CE406000}">
      <dgm:prSet/>
      <dgm:spPr/>
      <dgm:t>
        <a:bodyPr/>
        <a:lstStyle/>
        <a:p>
          <a:endParaRPr lang="en-AU"/>
        </a:p>
      </dgm:t>
    </dgm:pt>
    <dgm:pt modelId="{015287BC-4C15-4623-B294-ADAFBC8515A9}">
      <dgm:prSet phldrT="[Text]"/>
      <dgm:spPr/>
      <dgm:t>
        <a:bodyPr/>
        <a:lstStyle/>
        <a:p>
          <a:r>
            <a:rPr lang="en-AU" dirty="0"/>
            <a:t>Four – Investigating Reportable Conduct </a:t>
          </a:r>
        </a:p>
      </dgm:t>
    </dgm:pt>
    <dgm:pt modelId="{06BE9C28-3096-4A65-B9E4-04276D0FF522}" type="parTrans" cxnId="{D16CB935-6DF5-433C-9AEC-31F47C99B1DD}">
      <dgm:prSet/>
      <dgm:spPr/>
      <dgm:t>
        <a:bodyPr/>
        <a:lstStyle/>
        <a:p>
          <a:endParaRPr lang="en-AU"/>
        </a:p>
      </dgm:t>
    </dgm:pt>
    <dgm:pt modelId="{C78C774E-0F2F-4CD1-8B41-5A7FC5AA6214}" type="sibTrans" cxnId="{D16CB935-6DF5-433C-9AEC-31F47C99B1DD}">
      <dgm:prSet/>
      <dgm:spPr/>
      <dgm:t>
        <a:bodyPr/>
        <a:lstStyle/>
        <a:p>
          <a:endParaRPr lang="en-AU"/>
        </a:p>
      </dgm:t>
    </dgm:pt>
    <dgm:pt modelId="{61D6288B-021C-46D2-B8D3-87B1D100BC5E}">
      <dgm:prSet phldrT="[Text]" phldr="1"/>
      <dgm:spPr/>
      <dgm:t>
        <a:bodyPr/>
        <a:lstStyle/>
        <a:p>
          <a:endParaRPr lang="en-AU"/>
        </a:p>
      </dgm:t>
    </dgm:pt>
    <dgm:pt modelId="{126F0A06-0907-49D9-807A-A2116ACEF3F1}" type="parTrans" cxnId="{0AE9BD51-6B81-4609-95D5-3E409364407C}">
      <dgm:prSet/>
      <dgm:spPr/>
      <dgm:t>
        <a:bodyPr/>
        <a:lstStyle/>
        <a:p>
          <a:endParaRPr lang="en-AU"/>
        </a:p>
      </dgm:t>
    </dgm:pt>
    <dgm:pt modelId="{E27D76C4-898C-4C6A-A3D1-38E7BD8AB65D}" type="sibTrans" cxnId="{0AE9BD51-6B81-4609-95D5-3E409364407C}">
      <dgm:prSet/>
      <dgm:spPr/>
      <dgm:t>
        <a:bodyPr/>
        <a:lstStyle/>
        <a:p>
          <a:endParaRPr lang="en-AU"/>
        </a:p>
      </dgm:t>
    </dgm:pt>
    <dgm:pt modelId="{837A8F08-374D-499D-BFC5-D33854AD22FA}">
      <dgm:prSet phldrT="[Text]" phldr="1"/>
      <dgm:spPr/>
      <dgm:t>
        <a:bodyPr/>
        <a:lstStyle/>
        <a:p>
          <a:endParaRPr lang="en-AU"/>
        </a:p>
      </dgm:t>
    </dgm:pt>
    <dgm:pt modelId="{EA1C6FD7-864C-479E-AD04-F2BBAFE55972}" type="parTrans" cxnId="{B72844EC-B9BC-419E-A26E-75BA4C07C947}">
      <dgm:prSet/>
      <dgm:spPr/>
      <dgm:t>
        <a:bodyPr/>
        <a:lstStyle/>
        <a:p>
          <a:endParaRPr lang="en-AU"/>
        </a:p>
      </dgm:t>
    </dgm:pt>
    <dgm:pt modelId="{5AEF80DD-04DB-42FC-978D-3E35419B3FF4}" type="sibTrans" cxnId="{B72844EC-B9BC-419E-A26E-75BA4C07C947}">
      <dgm:prSet/>
      <dgm:spPr/>
      <dgm:t>
        <a:bodyPr/>
        <a:lstStyle/>
        <a:p>
          <a:endParaRPr lang="en-AU"/>
        </a:p>
      </dgm:t>
    </dgm:pt>
    <dgm:pt modelId="{F506D225-AE30-4694-B83D-4E11B15E314D}">
      <dgm:prSet/>
      <dgm:spPr/>
      <dgm:t>
        <a:bodyPr/>
        <a:lstStyle/>
        <a:p>
          <a:r>
            <a:rPr lang="en-AU"/>
            <a:t>System One – Preventing Reportable </a:t>
          </a:r>
        </a:p>
      </dgm:t>
    </dgm:pt>
    <dgm:pt modelId="{1F3AC559-BF6D-4814-8C5F-D39D7F131108}" type="parTrans" cxnId="{08ACC748-0D7B-42D1-8393-C85B8092C39D}">
      <dgm:prSet/>
      <dgm:spPr/>
      <dgm:t>
        <a:bodyPr/>
        <a:lstStyle/>
        <a:p>
          <a:endParaRPr lang="en-AU"/>
        </a:p>
      </dgm:t>
    </dgm:pt>
    <dgm:pt modelId="{AC713B3A-52A7-4382-BAD8-F06290324CC8}" type="sibTrans" cxnId="{08ACC748-0D7B-42D1-8393-C85B8092C39D}">
      <dgm:prSet/>
      <dgm:spPr/>
      <dgm:t>
        <a:bodyPr/>
        <a:lstStyle/>
        <a:p>
          <a:endParaRPr lang="en-AU"/>
        </a:p>
      </dgm:t>
    </dgm:pt>
    <dgm:pt modelId="{15EA4D77-62AA-4A4E-9A13-4D907BD92B00}">
      <dgm:prSet/>
      <dgm:spPr/>
      <dgm:t>
        <a:bodyPr/>
        <a:lstStyle/>
        <a:p>
          <a:r>
            <a:rPr lang="en-AU"/>
            <a:t>Conduct System Two – Reporting to the organisation and to the Ombudsman System </a:t>
          </a:r>
        </a:p>
      </dgm:t>
    </dgm:pt>
    <dgm:pt modelId="{0A332A3C-37DC-4504-90BF-BB49D67814C4}" type="parTrans" cxnId="{431B3F16-D222-465B-AA4C-94589B14EDF3}">
      <dgm:prSet/>
      <dgm:spPr/>
      <dgm:t>
        <a:bodyPr/>
        <a:lstStyle/>
        <a:p>
          <a:endParaRPr lang="en-AU"/>
        </a:p>
      </dgm:t>
    </dgm:pt>
    <dgm:pt modelId="{4BFB9771-8E5A-4265-8266-5C826A29BE04}" type="sibTrans" cxnId="{431B3F16-D222-465B-AA4C-94589B14EDF3}">
      <dgm:prSet/>
      <dgm:spPr/>
      <dgm:t>
        <a:bodyPr/>
        <a:lstStyle/>
        <a:p>
          <a:endParaRPr lang="en-AU"/>
        </a:p>
      </dgm:t>
    </dgm:pt>
    <dgm:pt modelId="{F9DFAF6A-0A62-41E0-B6E5-DCA46CE39491}" type="pres">
      <dgm:prSet presAssocID="{8DB9EBCF-98A8-4202-BC6A-F040A1931A2F}" presName="matrix" presStyleCnt="0">
        <dgm:presLayoutVars>
          <dgm:chMax val="1"/>
          <dgm:dir/>
          <dgm:resizeHandles val="exact"/>
        </dgm:presLayoutVars>
      </dgm:prSet>
      <dgm:spPr/>
    </dgm:pt>
    <dgm:pt modelId="{BDF81CC4-54C5-4779-A4B1-2CD12F4F4BC0}" type="pres">
      <dgm:prSet presAssocID="{8DB9EBCF-98A8-4202-BC6A-F040A1931A2F}" presName="diamond" presStyleLbl="bgShp" presStyleIdx="0" presStyleCnt="1"/>
      <dgm:spPr/>
    </dgm:pt>
    <dgm:pt modelId="{6ACAD8D1-5F3D-475F-829A-BFC2B867A1A7}" type="pres">
      <dgm:prSet presAssocID="{8DB9EBCF-98A8-4202-BC6A-F040A1931A2F}" presName="quad1" presStyleLbl="node1" presStyleIdx="0" presStyleCnt="4">
        <dgm:presLayoutVars>
          <dgm:chMax val="0"/>
          <dgm:chPref val="0"/>
          <dgm:bulletEnabled val="1"/>
        </dgm:presLayoutVars>
      </dgm:prSet>
      <dgm:spPr/>
    </dgm:pt>
    <dgm:pt modelId="{C86CD356-5262-41E2-A5A0-81954D47018C}" type="pres">
      <dgm:prSet presAssocID="{8DB9EBCF-98A8-4202-BC6A-F040A1931A2F}" presName="quad2" presStyleLbl="node1" presStyleIdx="1" presStyleCnt="4">
        <dgm:presLayoutVars>
          <dgm:chMax val="0"/>
          <dgm:chPref val="0"/>
          <dgm:bulletEnabled val="1"/>
        </dgm:presLayoutVars>
      </dgm:prSet>
      <dgm:spPr/>
    </dgm:pt>
    <dgm:pt modelId="{5C8BCA17-50D0-4A8B-9369-1EC12EA8AA3B}" type="pres">
      <dgm:prSet presAssocID="{8DB9EBCF-98A8-4202-BC6A-F040A1931A2F}" presName="quad3" presStyleLbl="node1" presStyleIdx="2" presStyleCnt="4">
        <dgm:presLayoutVars>
          <dgm:chMax val="0"/>
          <dgm:chPref val="0"/>
          <dgm:bulletEnabled val="1"/>
        </dgm:presLayoutVars>
      </dgm:prSet>
      <dgm:spPr/>
    </dgm:pt>
    <dgm:pt modelId="{668260D5-9A9C-40DF-971D-6F51833AF3AE}" type="pres">
      <dgm:prSet presAssocID="{8DB9EBCF-98A8-4202-BC6A-F040A1931A2F}" presName="quad4" presStyleLbl="node1" presStyleIdx="3" presStyleCnt="4">
        <dgm:presLayoutVars>
          <dgm:chMax val="0"/>
          <dgm:chPref val="0"/>
          <dgm:bulletEnabled val="1"/>
        </dgm:presLayoutVars>
      </dgm:prSet>
      <dgm:spPr/>
    </dgm:pt>
  </dgm:ptLst>
  <dgm:cxnLst>
    <dgm:cxn modelId="{431B3F16-D222-465B-AA4C-94589B14EDF3}" srcId="{8DB9EBCF-98A8-4202-BC6A-F040A1931A2F}" destId="{15EA4D77-62AA-4A4E-9A13-4D907BD92B00}" srcOrd="3" destOrd="0" parTransId="{0A332A3C-37DC-4504-90BF-BB49D67814C4}" sibTransId="{4BFB9771-8E5A-4265-8266-5C826A29BE04}"/>
    <dgm:cxn modelId="{F998FD29-C3EC-4C88-BFD1-BD47CE406000}" srcId="{8DB9EBCF-98A8-4202-BC6A-F040A1931A2F}" destId="{2B686706-101E-4460-9C47-1D6AFC067DEF}" srcOrd="0" destOrd="0" parTransId="{573C0672-92CD-4FC6-AF44-7726368DB2BA}" sibTransId="{898678DA-5B70-41D1-875E-52D0066FCAFC}"/>
    <dgm:cxn modelId="{D16CB935-6DF5-433C-9AEC-31F47C99B1DD}" srcId="{8DB9EBCF-98A8-4202-BC6A-F040A1931A2F}" destId="{015287BC-4C15-4623-B294-ADAFBC8515A9}" srcOrd="2" destOrd="0" parTransId="{06BE9C28-3096-4A65-B9E4-04276D0FF522}" sibTransId="{C78C774E-0F2F-4CD1-8B41-5A7FC5AA6214}"/>
    <dgm:cxn modelId="{3719C266-C5BB-44BD-9FAD-6F3B51A9C543}" type="presOf" srcId="{2B686706-101E-4460-9C47-1D6AFC067DEF}" destId="{6ACAD8D1-5F3D-475F-829A-BFC2B867A1A7}" srcOrd="0" destOrd="0" presId="urn:microsoft.com/office/officeart/2005/8/layout/matrix3"/>
    <dgm:cxn modelId="{08ACC748-0D7B-42D1-8393-C85B8092C39D}" srcId="{8DB9EBCF-98A8-4202-BC6A-F040A1931A2F}" destId="{F506D225-AE30-4694-B83D-4E11B15E314D}" srcOrd="1" destOrd="0" parTransId="{1F3AC559-BF6D-4814-8C5F-D39D7F131108}" sibTransId="{AC713B3A-52A7-4382-BAD8-F06290324CC8}"/>
    <dgm:cxn modelId="{DF9A606C-8784-4CE6-9C41-6549FA6226DF}" type="presOf" srcId="{F506D225-AE30-4694-B83D-4E11B15E314D}" destId="{C86CD356-5262-41E2-A5A0-81954D47018C}" srcOrd="0" destOrd="0" presId="urn:microsoft.com/office/officeart/2005/8/layout/matrix3"/>
    <dgm:cxn modelId="{0AE9BD51-6B81-4609-95D5-3E409364407C}" srcId="{8DB9EBCF-98A8-4202-BC6A-F040A1931A2F}" destId="{61D6288B-021C-46D2-B8D3-87B1D100BC5E}" srcOrd="4" destOrd="0" parTransId="{126F0A06-0907-49D9-807A-A2116ACEF3F1}" sibTransId="{E27D76C4-898C-4C6A-A3D1-38E7BD8AB65D}"/>
    <dgm:cxn modelId="{161DABD5-52F5-4878-878F-9EDECC6D96DD}" type="presOf" srcId="{015287BC-4C15-4623-B294-ADAFBC8515A9}" destId="{5C8BCA17-50D0-4A8B-9369-1EC12EA8AA3B}" srcOrd="0" destOrd="0" presId="urn:microsoft.com/office/officeart/2005/8/layout/matrix3"/>
    <dgm:cxn modelId="{427A4ADB-E638-45AC-9F9D-EF8A56682465}" type="presOf" srcId="{15EA4D77-62AA-4A4E-9A13-4D907BD92B00}" destId="{668260D5-9A9C-40DF-971D-6F51833AF3AE}" srcOrd="0" destOrd="0" presId="urn:microsoft.com/office/officeart/2005/8/layout/matrix3"/>
    <dgm:cxn modelId="{4EE8C4DC-B3C4-4987-B4F4-9465142CC6BC}" type="presOf" srcId="{8DB9EBCF-98A8-4202-BC6A-F040A1931A2F}" destId="{F9DFAF6A-0A62-41E0-B6E5-DCA46CE39491}" srcOrd="0" destOrd="0" presId="urn:microsoft.com/office/officeart/2005/8/layout/matrix3"/>
    <dgm:cxn modelId="{B72844EC-B9BC-419E-A26E-75BA4C07C947}" srcId="{8DB9EBCF-98A8-4202-BC6A-F040A1931A2F}" destId="{837A8F08-374D-499D-BFC5-D33854AD22FA}" srcOrd="5" destOrd="0" parTransId="{EA1C6FD7-864C-479E-AD04-F2BBAFE55972}" sibTransId="{5AEF80DD-04DB-42FC-978D-3E35419B3FF4}"/>
    <dgm:cxn modelId="{F1012F27-46A7-43D1-B9A9-656ADCC6A4B2}" type="presParOf" srcId="{F9DFAF6A-0A62-41E0-B6E5-DCA46CE39491}" destId="{BDF81CC4-54C5-4779-A4B1-2CD12F4F4BC0}" srcOrd="0" destOrd="0" presId="urn:microsoft.com/office/officeart/2005/8/layout/matrix3"/>
    <dgm:cxn modelId="{18BF3FC2-0DBF-4B73-9068-6AC0A83BFC12}" type="presParOf" srcId="{F9DFAF6A-0A62-41E0-B6E5-DCA46CE39491}" destId="{6ACAD8D1-5F3D-475F-829A-BFC2B867A1A7}" srcOrd="1" destOrd="0" presId="urn:microsoft.com/office/officeart/2005/8/layout/matrix3"/>
    <dgm:cxn modelId="{3EAB37BF-D64D-4A5C-A55B-D4B600F4D550}" type="presParOf" srcId="{F9DFAF6A-0A62-41E0-B6E5-DCA46CE39491}" destId="{C86CD356-5262-41E2-A5A0-81954D47018C}" srcOrd="2" destOrd="0" presId="urn:microsoft.com/office/officeart/2005/8/layout/matrix3"/>
    <dgm:cxn modelId="{58B7F6FC-ECC7-4693-AA07-D7766704BBA5}" type="presParOf" srcId="{F9DFAF6A-0A62-41E0-B6E5-DCA46CE39491}" destId="{5C8BCA17-50D0-4A8B-9369-1EC12EA8AA3B}" srcOrd="3" destOrd="0" presId="urn:microsoft.com/office/officeart/2005/8/layout/matrix3"/>
    <dgm:cxn modelId="{BE1F9844-57F0-4C16-BE15-9B050B66DB12}" type="presParOf" srcId="{F9DFAF6A-0A62-41E0-B6E5-DCA46CE39491}" destId="{668260D5-9A9C-40DF-971D-6F51833AF3AE}"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2F310-93EF-41E8-B80D-C0EDA327E82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AU"/>
        </a:p>
      </dgm:t>
    </dgm:pt>
    <dgm:pt modelId="{F464CF96-69AF-4A60-B06F-2DBD7CE9CE32}">
      <dgm:prSet phldrT="[Text]" custT="1"/>
      <dgm:spPr>
        <a:solidFill>
          <a:srgbClr val="FFE0BD"/>
        </a:solidFill>
      </dgm:spPr>
      <dgm:t>
        <a:bodyPr/>
        <a:lstStyle/>
        <a:p>
          <a:r>
            <a:rPr lang="en-AU" sz="2000" dirty="0">
              <a:latin typeface="Arial" panose="020B0604020202020204" pitchFamily="34" charset="0"/>
              <a:cs typeface="Arial" panose="020B0604020202020204" pitchFamily="34" charset="0"/>
            </a:rPr>
            <a:t>Preventing Reportable Conduct</a:t>
          </a:r>
        </a:p>
      </dgm:t>
    </dgm:pt>
    <dgm:pt modelId="{8D3E3B58-DB69-4304-8F7B-88F29E844D62}" type="parTrans" cxnId="{CA7D71F0-77B8-40C6-8174-D15662025B99}">
      <dgm:prSet/>
      <dgm:spPr/>
      <dgm:t>
        <a:bodyPr/>
        <a:lstStyle/>
        <a:p>
          <a:endParaRPr lang="en-AU"/>
        </a:p>
      </dgm:t>
    </dgm:pt>
    <dgm:pt modelId="{AFACEA05-3A81-46E3-AF95-A0B570281F6C}" type="sibTrans" cxnId="{CA7D71F0-77B8-40C6-8174-D15662025B99}">
      <dgm:prSet/>
      <dgm:spPr/>
      <dgm:t>
        <a:bodyPr/>
        <a:lstStyle/>
        <a:p>
          <a:endParaRPr lang="en-AU"/>
        </a:p>
      </dgm:t>
    </dgm:pt>
    <dgm:pt modelId="{FC61106F-0864-4702-BDD3-8A12FA84EADE}">
      <dgm:prSet phldrT="[Text]" custT="1"/>
      <dgm:spPr>
        <a:solidFill>
          <a:srgbClr val="166480"/>
        </a:solidFill>
      </dgm:spPr>
      <dgm:t>
        <a:bodyPr/>
        <a:lstStyle/>
        <a:p>
          <a:r>
            <a:rPr lang="en-AU" sz="2000" dirty="0">
              <a:latin typeface="Arial" panose="020B0604020202020204" pitchFamily="34" charset="0"/>
              <a:cs typeface="Arial" panose="020B0604020202020204" pitchFamily="34" charset="0"/>
            </a:rPr>
            <a:t>Reporting to the organisation and the Ombudsman</a:t>
          </a:r>
        </a:p>
      </dgm:t>
    </dgm:pt>
    <dgm:pt modelId="{FC175940-3E9A-4FA7-956C-B24422503063}" type="parTrans" cxnId="{8433AEB4-7D4C-4E88-9829-BEFF14A5991A}">
      <dgm:prSet/>
      <dgm:spPr/>
      <dgm:t>
        <a:bodyPr/>
        <a:lstStyle/>
        <a:p>
          <a:endParaRPr lang="en-AU"/>
        </a:p>
      </dgm:t>
    </dgm:pt>
    <dgm:pt modelId="{CF3FDB17-3F15-44B7-813C-44D7A3C05E29}" type="sibTrans" cxnId="{8433AEB4-7D4C-4E88-9829-BEFF14A5991A}">
      <dgm:prSet/>
      <dgm:spPr/>
      <dgm:t>
        <a:bodyPr/>
        <a:lstStyle/>
        <a:p>
          <a:endParaRPr lang="en-AU"/>
        </a:p>
      </dgm:t>
    </dgm:pt>
    <dgm:pt modelId="{0C726D22-1FD6-4FF6-92D6-53051153E843}">
      <dgm:prSet phldrT="[Text]" custT="1"/>
      <dgm:spPr>
        <a:solidFill>
          <a:srgbClr val="417BA5"/>
        </a:solidFill>
      </dgm:spPr>
      <dgm:t>
        <a:bodyPr/>
        <a:lstStyle/>
        <a:p>
          <a:r>
            <a:rPr lang="en-AU" sz="2000" dirty="0">
              <a:latin typeface="Arial" panose="020B0604020202020204" pitchFamily="34" charset="0"/>
              <a:cs typeface="Arial" panose="020B0604020202020204" pitchFamily="34" charset="0"/>
            </a:rPr>
            <a:t>Notifying the Ombudsman</a:t>
          </a:r>
        </a:p>
      </dgm:t>
    </dgm:pt>
    <dgm:pt modelId="{1BA99EAA-511F-49FA-A681-FDA6732734C9}" type="parTrans" cxnId="{6A1E38F1-3535-4884-A255-FA52E57BCCE6}">
      <dgm:prSet/>
      <dgm:spPr/>
      <dgm:t>
        <a:bodyPr/>
        <a:lstStyle/>
        <a:p>
          <a:endParaRPr lang="en-AU"/>
        </a:p>
      </dgm:t>
    </dgm:pt>
    <dgm:pt modelId="{AB5ADC15-9588-4410-BC5B-3A99B36895DD}" type="sibTrans" cxnId="{6A1E38F1-3535-4884-A255-FA52E57BCCE6}">
      <dgm:prSet/>
      <dgm:spPr/>
      <dgm:t>
        <a:bodyPr/>
        <a:lstStyle/>
        <a:p>
          <a:endParaRPr lang="en-AU"/>
        </a:p>
      </dgm:t>
    </dgm:pt>
    <dgm:pt modelId="{00FA9E45-FFEB-4EDF-8CF4-43B1DD523872}">
      <dgm:prSet phldrT="[Text]" custT="1"/>
      <dgm:spPr>
        <a:solidFill>
          <a:srgbClr val="6CACD2"/>
        </a:solidFill>
      </dgm:spPr>
      <dgm:t>
        <a:bodyPr/>
        <a:lstStyle/>
        <a:p>
          <a:r>
            <a:rPr lang="en-AU" sz="2000" dirty="0">
              <a:solidFill>
                <a:srgbClr val="0A2C38"/>
              </a:solidFill>
              <a:latin typeface="Arial" panose="020B0604020202020204" pitchFamily="34" charset="0"/>
              <a:cs typeface="Arial" panose="020B0604020202020204" pitchFamily="34" charset="0"/>
            </a:rPr>
            <a:t>Investigating </a:t>
          </a:r>
          <a:br>
            <a:rPr lang="en-AU" sz="2000" dirty="0">
              <a:solidFill>
                <a:srgbClr val="0A2C38"/>
              </a:solidFill>
              <a:latin typeface="Arial" panose="020B0604020202020204" pitchFamily="34" charset="0"/>
              <a:cs typeface="Arial" panose="020B0604020202020204" pitchFamily="34" charset="0"/>
            </a:rPr>
          </a:br>
          <a:r>
            <a:rPr lang="en-AU" sz="2000" dirty="0">
              <a:solidFill>
                <a:srgbClr val="0A2C38"/>
              </a:solidFill>
              <a:latin typeface="Arial" panose="020B0604020202020204" pitchFamily="34" charset="0"/>
              <a:cs typeface="Arial" panose="020B0604020202020204" pitchFamily="34" charset="0"/>
            </a:rPr>
            <a:t>Reportable Conduct</a:t>
          </a:r>
        </a:p>
      </dgm:t>
    </dgm:pt>
    <dgm:pt modelId="{D7496AFC-482D-4E70-AD62-06079FD14DF7}" type="parTrans" cxnId="{C732E704-F39F-4A9A-B6EB-B95F2CDE2758}">
      <dgm:prSet/>
      <dgm:spPr/>
      <dgm:t>
        <a:bodyPr/>
        <a:lstStyle/>
        <a:p>
          <a:endParaRPr lang="en-AU"/>
        </a:p>
      </dgm:t>
    </dgm:pt>
    <dgm:pt modelId="{530A8014-E3ED-49C9-AF9D-10B81EAD3AE8}" type="sibTrans" cxnId="{C732E704-F39F-4A9A-B6EB-B95F2CDE2758}">
      <dgm:prSet/>
      <dgm:spPr/>
      <dgm:t>
        <a:bodyPr/>
        <a:lstStyle/>
        <a:p>
          <a:endParaRPr lang="en-AU"/>
        </a:p>
      </dgm:t>
    </dgm:pt>
    <dgm:pt modelId="{6D106A6F-FF04-4146-8231-E62A8200D6D8}">
      <dgm:prSet phldrT="[Text]" custT="1"/>
      <dgm:spPr>
        <a:solidFill>
          <a:srgbClr val="AFD2E7"/>
        </a:solidFill>
      </dgm:spPr>
      <dgm:t>
        <a:bodyPr/>
        <a:lstStyle/>
        <a:p>
          <a:r>
            <a:rPr lang="en-AU" sz="2000" dirty="0">
              <a:solidFill>
                <a:srgbClr val="0A2C38"/>
              </a:solidFill>
              <a:latin typeface="Arial" panose="020B0604020202020204" pitchFamily="34" charset="0"/>
              <a:cs typeface="Arial" panose="020B0604020202020204" pitchFamily="34" charset="0"/>
            </a:rPr>
            <a:t>Receipt, handling and disclosure of information</a:t>
          </a:r>
        </a:p>
      </dgm:t>
    </dgm:pt>
    <dgm:pt modelId="{94A2BACE-491B-4162-A48E-03B1452A5EF5}" type="parTrans" cxnId="{166900A4-ADE0-4D2D-BC3E-8569492ADF33}">
      <dgm:prSet/>
      <dgm:spPr/>
      <dgm:t>
        <a:bodyPr/>
        <a:lstStyle/>
        <a:p>
          <a:endParaRPr lang="en-AU"/>
        </a:p>
      </dgm:t>
    </dgm:pt>
    <dgm:pt modelId="{D4D11865-A231-4C4F-820C-7A6813F5D922}" type="sibTrans" cxnId="{166900A4-ADE0-4D2D-BC3E-8569492ADF33}">
      <dgm:prSet/>
      <dgm:spPr/>
      <dgm:t>
        <a:bodyPr/>
        <a:lstStyle/>
        <a:p>
          <a:endParaRPr lang="en-AU"/>
        </a:p>
      </dgm:t>
    </dgm:pt>
    <dgm:pt modelId="{50DE7EC8-F0EA-4155-BCE9-1C541728B025}" type="pres">
      <dgm:prSet presAssocID="{D9D2F310-93EF-41E8-B80D-C0EDA327E82D}" presName="diagram" presStyleCnt="0">
        <dgm:presLayoutVars>
          <dgm:chMax val="1"/>
          <dgm:dir/>
          <dgm:animLvl val="ctr"/>
          <dgm:resizeHandles val="exact"/>
        </dgm:presLayoutVars>
      </dgm:prSet>
      <dgm:spPr/>
    </dgm:pt>
    <dgm:pt modelId="{AD841136-5D4F-41C7-A608-44F1E75EC401}" type="pres">
      <dgm:prSet presAssocID="{D9D2F310-93EF-41E8-B80D-C0EDA327E82D}" presName="matrix" presStyleCnt="0"/>
      <dgm:spPr/>
    </dgm:pt>
    <dgm:pt modelId="{A9FCD45E-008D-401E-9157-42D03DA48A10}" type="pres">
      <dgm:prSet presAssocID="{D9D2F310-93EF-41E8-B80D-C0EDA327E82D}" presName="tile1" presStyleLbl="node1" presStyleIdx="0" presStyleCnt="4"/>
      <dgm:spPr/>
    </dgm:pt>
    <dgm:pt modelId="{5560A02E-4B5C-48D0-8852-94632B68DF27}" type="pres">
      <dgm:prSet presAssocID="{D9D2F310-93EF-41E8-B80D-C0EDA327E82D}" presName="tile1text" presStyleLbl="node1" presStyleIdx="0" presStyleCnt="4">
        <dgm:presLayoutVars>
          <dgm:chMax val="0"/>
          <dgm:chPref val="0"/>
          <dgm:bulletEnabled val="1"/>
        </dgm:presLayoutVars>
      </dgm:prSet>
      <dgm:spPr/>
    </dgm:pt>
    <dgm:pt modelId="{47DAFAF5-00A0-4148-B00C-3CCC8484A988}" type="pres">
      <dgm:prSet presAssocID="{D9D2F310-93EF-41E8-B80D-C0EDA327E82D}" presName="tile2" presStyleLbl="node1" presStyleIdx="1" presStyleCnt="4" custLinFactNeighborX="0" custLinFactNeighborY="-1225"/>
      <dgm:spPr/>
    </dgm:pt>
    <dgm:pt modelId="{F111B01D-7F35-454D-A1F1-CF6CA7890BDC}" type="pres">
      <dgm:prSet presAssocID="{D9D2F310-93EF-41E8-B80D-C0EDA327E82D}" presName="tile2text" presStyleLbl="node1" presStyleIdx="1" presStyleCnt="4">
        <dgm:presLayoutVars>
          <dgm:chMax val="0"/>
          <dgm:chPref val="0"/>
          <dgm:bulletEnabled val="1"/>
        </dgm:presLayoutVars>
      </dgm:prSet>
      <dgm:spPr/>
    </dgm:pt>
    <dgm:pt modelId="{96CAEE97-E754-45B7-86EE-FB71AD3D6B17}" type="pres">
      <dgm:prSet presAssocID="{D9D2F310-93EF-41E8-B80D-C0EDA327E82D}" presName="tile3" presStyleLbl="node1" presStyleIdx="2" presStyleCnt="4"/>
      <dgm:spPr/>
    </dgm:pt>
    <dgm:pt modelId="{3A7B0EF2-17E1-461C-892D-296ACDD6FE21}" type="pres">
      <dgm:prSet presAssocID="{D9D2F310-93EF-41E8-B80D-C0EDA327E82D}" presName="tile3text" presStyleLbl="node1" presStyleIdx="2" presStyleCnt="4">
        <dgm:presLayoutVars>
          <dgm:chMax val="0"/>
          <dgm:chPref val="0"/>
          <dgm:bulletEnabled val="1"/>
        </dgm:presLayoutVars>
      </dgm:prSet>
      <dgm:spPr/>
    </dgm:pt>
    <dgm:pt modelId="{CDA2BF15-AD95-451E-A743-45C94DBC3768}" type="pres">
      <dgm:prSet presAssocID="{D9D2F310-93EF-41E8-B80D-C0EDA327E82D}" presName="tile4" presStyleLbl="node1" presStyleIdx="3" presStyleCnt="4"/>
      <dgm:spPr/>
    </dgm:pt>
    <dgm:pt modelId="{5FAA1C5E-7255-45F5-9B64-6325BB10DA57}" type="pres">
      <dgm:prSet presAssocID="{D9D2F310-93EF-41E8-B80D-C0EDA327E82D}" presName="tile4text" presStyleLbl="node1" presStyleIdx="3" presStyleCnt="4">
        <dgm:presLayoutVars>
          <dgm:chMax val="0"/>
          <dgm:chPref val="0"/>
          <dgm:bulletEnabled val="1"/>
        </dgm:presLayoutVars>
      </dgm:prSet>
      <dgm:spPr/>
    </dgm:pt>
    <dgm:pt modelId="{5858BC6A-4588-4839-A881-02CD6B1C2D46}" type="pres">
      <dgm:prSet presAssocID="{D9D2F310-93EF-41E8-B80D-C0EDA327E82D}" presName="centerTile" presStyleLbl="fgShp" presStyleIdx="0" presStyleCnt="1" custLinFactNeighborX="0" custLinFactNeighborY="0">
        <dgm:presLayoutVars>
          <dgm:chMax val="0"/>
          <dgm:chPref val="0"/>
        </dgm:presLayoutVars>
      </dgm:prSet>
      <dgm:spPr/>
    </dgm:pt>
  </dgm:ptLst>
  <dgm:cxnLst>
    <dgm:cxn modelId="{C732E704-F39F-4A9A-B6EB-B95F2CDE2758}" srcId="{F464CF96-69AF-4A60-B06F-2DBD7CE9CE32}" destId="{00FA9E45-FFEB-4EDF-8CF4-43B1DD523872}" srcOrd="2" destOrd="0" parTransId="{D7496AFC-482D-4E70-AD62-06079FD14DF7}" sibTransId="{530A8014-E3ED-49C9-AF9D-10B81EAD3AE8}"/>
    <dgm:cxn modelId="{FF046E2E-F46A-415A-A1D9-2A3AFF188453}" type="presOf" srcId="{0C726D22-1FD6-4FF6-92D6-53051153E843}" destId="{F111B01D-7F35-454D-A1F1-CF6CA7890BDC}" srcOrd="1" destOrd="0" presId="urn:microsoft.com/office/officeart/2005/8/layout/matrix1"/>
    <dgm:cxn modelId="{02DF5F47-7441-4155-8BE2-B966FC5D582C}" type="presOf" srcId="{FC61106F-0864-4702-BDD3-8A12FA84EADE}" destId="{A9FCD45E-008D-401E-9157-42D03DA48A10}" srcOrd="0" destOrd="0" presId="urn:microsoft.com/office/officeart/2005/8/layout/matrix1"/>
    <dgm:cxn modelId="{8C97D073-5BE5-48A7-ADDD-37F0BC989D5E}" type="presOf" srcId="{D9D2F310-93EF-41E8-B80D-C0EDA327E82D}" destId="{50DE7EC8-F0EA-4155-BCE9-1C541728B025}" srcOrd="0" destOrd="0" presId="urn:microsoft.com/office/officeart/2005/8/layout/matrix1"/>
    <dgm:cxn modelId="{F3AF3D58-2991-4DAA-8C0B-977884355B06}" type="presOf" srcId="{FC61106F-0864-4702-BDD3-8A12FA84EADE}" destId="{5560A02E-4B5C-48D0-8852-94632B68DF27}" srcOrd="1" destOrd="0" presId="urn:microsoft.com/office/officeart/2005/8/layout/matrix1"/>
    <dgm:cxn modelId="{A4EB78A3-DEA8-40C2-B060-B9D8D7D4827E}" type="presOf" srcId="{6D106A6F-FF04-4146-8231-E62A8200D6D8}" destId="{CDA2BF15-AD95-451E-A743-45C94DBC3768}" srcOrd="0" destOrd="0" presId="urn:microsoft.com/office/officeart/2005/8/layout/matrix1"/>
    <dgm:cxn modelId="{166900A4-ADE0-4D2D-BC3E-8569492ADF33}" srcId="{F464CF96-69AF-4A60-B06F-2DBD7CE9CE32}" destId="{6D106A6F-FF04-4146-8231-E62A8200D6D8}" srcOrd="3" destOrd="0" parTransId="{94A2BACE-491B-4162-A48E-03B1452A5EF5}" sibTransId="{D4D11865-A231-4C4F-820C-7A6813F5D922}"/>
    <dgm:cxn modelId="{8433AEB4-7D4C-4E88-9829-BEFF14A5991A}" srcId="{F464CF96-69AF-4A60-B06F-2DBD7CE9CE32}" destId="{FC61106F-0864-4702-BDD3-8A12FA84EADE}" srcOrd="0" destOrd="0" parTransId="{FC175940-3E9A-4FA7-956C-B24422503063}" sibTransId="{CF3FDB17-3F15-44B7-813C-44D7A3C05E29}"/>
    <dgm:cxn modelId="{CB5C7DBC-272F-4519-BBA8-22AE8FC4F7A2}" type="presOf" srcId="{00FA9E45-FFEB-4EDF-8CF4-43B1DD523872}" destId="{96CAEE97-E754-45B7-86EE-FB71AD3D6B17}" srcOrd="0" destOrd="0" presId="urn:microsoft.com/office/officeart/2005/8/layout/matrix1"/>
    <dgm:cxn modelId="{711485C6-283A-4E89-8134-A25DE7326286}" type="presOf" srcId="{00FA9E45-FFEB-4EDF-8CF4-43B1DD523872}" destId="{3A7B0EF2-17E1-461C-892D-296ACDD6FE21}" srcOrd="1" destOrd="0" presId="urn:microsoft.com/office/officeart/2005/8/layout/matrix1"/>
    <dgm:cxn modelId="{7AA5F0DA-41C0-4278-9016-4C340D68CB3E}" type="presOf" srcId="{F464CF96-69AF-4A60-B06F-2DBD7CE9CE32}" destId="{5858BC6A-4588-4839-A881-02CD6B1C2D46}" srcOrd="0" destOrd="0" presId="urn:microsoft.com/office/officeart/2005/8/layout/matrix1"/>
    <dgm:cxn modelId="{1F3DA9E0-5B14-405B-BE52-53C488373116}" type="presOf" srcId="{6D106A6F-FF04-4146-8231-E62A8200D6D8}" destId="{5FAA1C5E-7255-45F5-9B64-6325BB10DA57}" srcOrd="1" destOrd="0" presId="urn:microsoft.com/office/officeart/2005/8/layout/matrix1"/>
    <dgm:cxn modelId="{CA7D71F0-77B8-40C6-8174-D15662025B99}" srcId="{D9D2F310-93EF-41E8-B80D-C0EDA327E82D}" destId="{F464CF96-69AF-4A60-B06F-2DBD7CE9CE32}" srcOrd="0" destOrd="0" parTransId="{8D3E3B58-DB69-4304-8F7B-88F29E844D62}" sibTransId="{AFACEA05-3A81-46E3-AF95-A0B570281F6C}"/>
    <dgm:cxn modelId="{6A1E38F1-3535-4884-A255-FA52E57BCCE6}" srcId="{F464CF96-69AF-4A60-B06F-2DBD7CE9CE32}" destId="{0C726D22-1FD6-4FF6-92D6-53051153E843}" srcOrd="1" destOrd="0" parTransId="{1BA99EAA-511F-49FA-A681-FDA6732734C9}" sibTransId="{AB5ADC15-9588-4410-BC5B-3A99B36895DD}"/>
    <dgm:cxn modelId="{F0C44DF1-42E3-43C1-AA79-06A8C7FB50FA}" type="presOf" srcId="{0C726D22-1FD6-4FF6-92D6-53051153E843}" destId="{47DAFAF5-00A0-4148-B00C-3CCC8484A988}" srcOrd="0" destOrd="0" presId="urn:microsoft.com/office/officeart/2005/8/layout/matrix1"/>
    <dgm:cxn modelId="{5D8EB734-3D1F-4F74-8786-91609EE9D17A}" type="presParOf" srcId="{50DE7EC8-F0EA-4155-BCE9-1C541728B025}" destId="{AD841136-5D4F-41C7-A608-44F1E75EC401}" srcOrd="0" destOrd="0" presId="urn:microsoft.com/office/officeart/2005/8/layout/matrix1"/>
    <dgm:cxn modelId="{64220667-D2FE-40BE-BBF3-DE488C8B4DED}" type="presParOf" srcId="{AD841136-5D4F-41C7-A608-44F1E75EC401}" destId="{A9FCD45E-008D-401E-9157-42D03DA48A10}" srcOrd="0" destOrd="0" presId="urn:microsoft.com/office/officeart/2005/8/layout/matrix1"/>
    <dgm:cxn modelId="{D8B26778-AC88-4DF6-8FB2-6BB605B346FF}" type="presParOf" srcId="{AD841136-5D4F-41C7-A608-44F1E75EC401}" destId="{5560A02E-4B5C-48D0-8852-94632B68DF27}" srcOrd="1" destOrd="0" presId="urn:microsoft.com/office/officeart/2005/8/layout/matrix1"/>
    <dgm:cxn modelId="{C9B37C35-75FB-4762-88E6-695EFCB4EB22}" type="presParOf" srcId="{AD841136-5D4F-41C7-A608-44F1E75EC401}" destId="{47DAFAF5-00A0-4148-B00C-3CCC8484A988}" srcOrd="2" destOrd="0" presId="urn:microsoft.com/office/officeart/2005/8/layout/matrix1"/>
    <dgm:cxn modelId="{9532D2AC-8E86-4B47-803C-BFDC629C1109}" type="presParOf" srcId="{AD841136-5D4F-41C7-A608-44F1E75EC401}" destId="{F111B01D-7F35-454D-A1F1-CF6CA7890BDC}" srcOrd="3" destOrd="0" presId="urn:microsoft.com/office/officeart/2005/8/layout/matrix1"/>
    <dgm:cxn modelId="{F310D63D-DCEB-4C32-9DF7-A986660B256E}" type="presParOf" srcId="{AD841136-5D4F-41C7-A608-44F1E75EC401}" destId="{96CAEE97-E754-45B7-86EE-FB71AD3D6B17}" srcOrd="4" destOrd="0" presId="urn:microsoft.com/office/officeart/2005/8/layout/matrix1"/>
    <dgm:cxn modelId="{88A22253-AA72-4B15-A190-FF68ACFEB846}" type="presParOf" srcId="{AD841136-5D4F-41C7-A608-44F1E75EC401}" destId="{3A7B0EF2-17E1-461C-892D-296ACDD6FE21}" srcOrd="5" destOrd="0" presId="urn:microsoft.com/office/officeart/2005/8/layout/matrix1"/>
    <dgm:cxn modelId="{C4A74434-4E85-4189-A549-636DF2EEDC4B}" type="presParOf" srcId="{AD841136-5D4F-41C7-A608-44F1E75EC401}" destId="{CDA2BF15-AD95-451E-A743-45C94DBC3768}" srcOrd="6" destOrd="0" presId="urn:microsoft.com/office/officeart/2005/8/layout/matrix1"/>
    <dgm:cxn modelId="{E158C511-CE52-47DF-9342-1161B8678D6B}" type="presParOf" srcId="{AD841136-5D4F-41C7-A608-44F1E75EC401}" destId="{5FAA1C5E-7255-45F5-9B64-6325BB10DA57}" srcOrd="7" destOrd="0" presId="urn:microsoft.com/office/officeart/2005/8/layout/matrix1"/>
    <dgm:cxn modelId="{3DB12F02-DB5F-48A4-83E2-8ADA5376CBE4}" type="presParOf" srcId="{50DE7EC8-F0EA-4155-BCE9-1C541728B025}" destId="{5858BC6A-4588-4839-A881-02CD6B1C2D46}" srcOrd="1" destOrd="0" presId="urn:microsoft.com/office/officeart/2005/8/layout/matrix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6A6CE-0935-3246-9BBD-0140811CB50D}">
      <dsp:nvSpPr>
        <dsp:cNvPr id="0" name=""/>
        <dsp:cNvSpPr/>
      </dsp:nvSpPr>
      <dsp:spPr>
        <a:xfrm rot="5400000">
          <a:off x="-144069" y="144498"/>
          <a:ext cx="960462" cy="672323"/>
        </a:xfrm>
        <a:prstGeom prst="chevron">
          <a:avLst/>
        </a:prstGeom>
        <a:solidFill>
          <a:srgbClr val="16648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Systems</a:t>
          </a:r>
        </a:p>
      </dsp:txBody>
      <dsp:txXfrm rot="-5400000">
        <a:off x="1" y="336591"/>
        <a:ext cx="672323" cy="288139"/>
      </dsp:txXfrm>
    </dsp:sp>
    <dsp:sp modelId="{2C84E9B0-4E14-9649-B833-CE89AE8FE652}">
      <dsp:nvSpPr>
        <dsp:cNvPr id="0" name=""/>
        <dsp:cNvSpPr/>
      </dsp:nvSpPr>
      <dsp:spPr>
        <a:xfrm rot="5400000">
          <a:off x="4127980" y="-3355138"/>
          <a:ext cx="624300" cy="7535614"/>
        </a:xfrm>
        <a:prstGeom prst="round2Same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You must ensure that your organisation has systems in place which prevent reportable conduct and which enable the reporting, notification and investigation of allegations or convictions of child abuse by employees, appropriate action if a finding of reportable conduct is made and the receipt, handling and disclosure of investigation information.  </a:t>
          </a:r>
          <a:endParaRPr lang="en-US" sz="1600" kern="1200" dirty="0">
            <a:latin typeface="Arial" panose="020B0604020202020204" pitchFamily="34" charset="0"/>
            <a:cs typeface="Arial" panose="020B0604020202020204" pitchFamily="34" charset="0"/>
          </a:endParaRPr>
        </a:p>
      </dsp:txBody>
      <dsp:txXfrm rot="-5400000">
        <a:off x="672323" y="130995"/>
        <a:ext cx="7505138" cy="563348"/>
      </dsp:txXfrm>
    </dsp:sp>
    <dsp:sp modelId="{E469C85A-37DD-4E4C-8F2E-4994D67AE8D4}">
      <dsp:nvSpPr>
        <dsp:cNvPr id="0" name=""/>
        <dsp:cNvSpPr/>
      </dsp:nvSpPr>
      <dsp:spPr>
        <a:xfrm rot="5400000">
          <a:off x="-144069" y="1022052"/>
          <a:ext cx="960462" cy="672323"/>
        </a:xfrm>
        <a:prstGeom prst="chevron">
          <a:avLst/>
        </a:prstGeom>
        <a:solidFill>
          <a:srgbClr val="16648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Notify</a:t>
          </a:r>
        </a:p>
      </dsp:txBody>
      <dsp:txXfrm rot="-5400000">
        <a:off x="1" y="1214145"/>
        <a:ext cx="672323" cy="288139"/>
      </dsp:txXfrm>
    </dsp:sp>
    <dsp:sp modelId="{74174554-B519-0C42-8659-C8931F592944}">
      <dsp:nvSpPr>
        <dsp:cNvPr id="0" name=""/>
        <dsp:cNvSpPr/>
      </dsp:nvSpPr>
      <dsp:spPr>
        <a:xfrm rot="5400000">
          <a:off x="3680238" y="-1345828"/>
          <a:ext cx="1392583" cy="7406830"/>
        </a:xfrm>
        <a:prstGeom prst="round2Same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You must investigate the allegation or conviction of reportable conduct</a:t>
          </a:r>
          <a:r>
            <a:rPr lang="en-AU" sz="1600" i="1" kern="1200" dirty="0">
              <a:latin typeface="Arial" panose="020B0604020202020204" pitchFamily="34" charset="0"/>
              <a:cs typeface="Arial" panose="020B0604020202020204" pitchFamily="34" charset="0"/>
            </a:rPr>
            <a:t>.</a:t>
          </a:r>
          <a:endParaRPr lang="en-US" sz="1600" i="1"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You must advise the Ombudsman of the investigator and their contact details. </a:t>
          </a:r>
        </a:p>
        <a:p>
          <a:pPr marL="171450" lvl="1" indent="-171450" algn="just"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You must notify the Ombudsman of certain matters affecting the investigation, such as if another approropriate person or body (e.g. WA Police Force) is investigating the matter</a:t>
          </a:r>
          <a:r>
            <a:rPr lang="en-AU" sz="1000" kern="1200" dirty="0">
              <a:latin typeface="Arial" panose="020B0604020202020204" pitchFamily="34" charset="0"/>
              <a:cs typeface="Arial" panose="020B0604020202020204" pitchFamily="34" charset="0"/>
            </a:rPr>
            <a:t>.</a:t>
          </a:r>
        </a:p>
      </dsp:txBody>
      <dsp:txXfrm rot="-5400000">
        <a:off x="673115" y="1729275"/>
        <a:ext cx="7338850" cy="1256623"/>
      </dsp:txXfrm>
    </dsp:sp>
    <dsp:sp modelId="{60F4B0B2-A3E3-CE48-8D07-1A3E865531ED}">
      <dsp:nvSpPr>
        <dsp:cNvPr id="0" name=""/>
        <dsp:cNvSpPr/>
      </dsp:nvSpPr>
      <dsp:spPr>
        <a:xfrm rot="5400000">
          <a:off x="-144069" y="2024465"/>
          <a:ext cx="960462" cy="672323"/>
        </a:xfrm>
        <a:prstGeom prst="chevron">
          <a:avLst/>
        </a:prstGeom>
        <a:solidFill>
          <a:srgbClr val="16648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Investigate</a:t>
          </a:r>
        </a:p>
      </dsp:txBody>
      <dsp:txXfrm rot="-5400000">
        <a:off x="1" y="2216558"/>
        <a:ext cx="672323" cy="288139"/>
      </dsp:txXfrm>
    </dsp:sp>
    <dsp:sp modelId="{398C0994-68D8-8640-B244-60BC40754C12}">
      <dsp:nvSpPr>
        <dsp:cNvPr id="0" name=""/>
        <dsp:cNvSpPr/>
      </dsp:nvSpPr>
      <dsp:spPr>
        <a:xfrm rot="5400000">
          <a:off x="4127980" y="-2507001"/>
          <a:ext cx="624300" cy="7535614"/>
        </a:xfrm>
        <a:prstGeom prst="round2Same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You must notify the Ombudsman within </a:t>
          </a:r>
          <a:r>
            <a:rPr lang="en-US" sz="1600" b="1" kern="1200" dirty="0">
              <a:latin typeface="Arial" panose="020B0604020202020204" pitchFamily="34" charset="0"/>
              <a:cs typeface="Arial" panose="020B0604020202020204" pitchFamily="34" charset="0"/>
            </a:rPr>
            <a:t>7 working days </a:t>
          </a:r>
          <a:r>
            <a:rPr lang="en-US" sz="1600" b="0" kern="1200" dirty="0">
              <a:latin typeface="Arial" panose="020B0604020202020204" pitchFamily="34" charset="0"/>
              <a:cs typeface="Arial" panose="020B0604020202020204" pitchFamily="34" charset="0"/>
            </a:rPr>
            <a:t>of becoming aware of a reportable allegation or conviction</a:t>
          </a:r>
          <a:r>
            <a:rPr lang="en-US" sz="1000" b="0" kern="1200" dirty="0">
              <a:latin typeface="Arial" panose="020B0604020202020204" pitchFamily="34" charset="0"/>
              <a:cs typeface="Arial" panose="020B0604020202020204" pitchFamily="34" charset="0"/>
            </a:rPr>
            <a:t>.</a:t>
          </a:r>
          <a:endParaRPr lang="en-US" sz="1000" kern="1200" dirty="0">
            <a:latin typeface="Arial" panose="020B0604020202020204" pitchFamily="34" charset="0"/>
            <a:cs typeface="Arial" panose="020B0604020202020204" pitchFamily="34" charset="0"/>
          </a:endParaRPr>
        </a:p>
      </dsp:txBody>
      <dsp:txXfrm rot="-5400000">
        <a:off x="672323" y="979132"/>
        <a:ext cx="7505138" cy="563348"/>
      </dsp:txXfrm>
    </dsp:sp>
    <dsp:sp modelId="{67F6EF4B-D25F-354B-B18E-98708A706057}">
      <dsp:nvSpPr>
        <dsp:cNvPr id="0" name=""/>
        <dsp:cNvSpPr/>
      </dsp:nvSpPr>
      <dsp:spPr>
        <a:xfrm rot="5400000">
          <a:off x="-144069" y="3239116"/>
          <a:ext cx="960462" cy="672323"/>
        </a:xfrm>
        <a:prstGeom prst="chevron">
          <a:avLst/>
        </a:prstGeom>
        <a:solidFill>
          <a:srgbClr val="16648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Outcomes</a:t>
          </a:r>
        </a:p>
      </dsp:txBody>
      <dsp:txXfrm rot="-5400000">
        <a:off x="1" y="3431209"/>
        <a:ext cx="672323" cy="288139"/>
      </dsp:txXfrm>
    </dsp:sp>
    <dsp:sp modelId="{20A7334A-17D6-8748-99A7-B3DF8EFDB76C}">
      <dsp:nvSpPr>
        <dsp:cNvPr id="0" name=""/>
        <dsp:cNvSpPr/>
      </dsp:nvSpPr>
      <dsp:spPr>
        <a:xfrm rot="5400000">
          <a:off x="3971490" y="-142619"/>
          <a:ext cx="937281" cy="7458977"/>
        </a:xfrm>
        <a:prstGeom prst="round2Same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You must report the outcome of the investigation to the Ombudsman, including findings, submissions from the employee and any actions taken or proposed to be taken (or reasons if no action taken). </a:t>
          </a:r>
          <a:endParaRPr lang="en-US" sz="1600" kern="1200" dirty="0">
            <a:latin typeface="Arial" panose="020B0604020202020204" pitchFamily="34" charset="0"/>
            <a:cs typeface="Arial" panose="020B0604020202020204" pitchFamily="34" charset="0"/>
          </a:endParaRPr>
        </a:p>
      </dsp:txBody>
      <dsp:txXfrm rot="-5400000">
        <a:off x="710642" y="3163983"/>
        <a:ext cx="7413223" cy="845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81CC4-54C5-4779-A4B1-2CD12F4F4BC0}">
      <dsp:nvSpPr>
        <dsp:cNvPr id="0" name=""/>
        <dsp:cNvSpPr/>
      </dsp:nvSpPr>
      <dsp:spPr>
        <a:xfrm>
          <a:off x="27098" y="0"/>
          <a:ext cx="45719" cy="4571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AD8D1-5F3D-475F-829A-BFC2B867A1A7}">
      <dsp:nvSpPr>
        <dsp:cNvPr id="0" name=""/>
        <dsp:cNvSpPr/>
      </dsp:nvSpPr>
      <dsp:spPr>
        <a:xfrm>
          <a:off x="31441" y="4343"/>
          <a:ext cx="17830" cy="17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AU" sz="500" kern="1200" dirty="0"/>
            <a:t>Three – Notifying the Ombudsman System </a:t>
          </a:r>
        </a:p>
      </dsp:txBody>
      <dsp:txXfrm>
        <a:off x="32311" y="5213"/>
        <a:ext cx="16090" cy="16090"/>
      </dsp:txXfrm>
    </dsp:sp>
    <dsp:sp modelId="{C86CD356-5262-41E2-A5A0-81954D47018C}">
      <dsp:nvSpPr>
        <dsp:cNvPr id="0" name=""/>
        <dsp:cNvSpPr/>
      </dsp:nvSpPr>
      <dsp:spPr>
        <a:xfrm>
          <a:off x="50643" y="4343"/>
          <a:ext cx="17830" cy="17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AU" sz="500" kern="1200"/>
            <a:t>System One – Preventing Reportable </a:t>
          </a:r>
        </a:p>
      </dsp:txBody>
      <dsp:txXfrm>
        <a:off x="51513" y="5213"/>
        <a:ext cx="16090" cy="16090"/>
      </dsp:txXfrm>
    </dsp:sp>
    <dsp:sp modelId="{5C8BCA17-50D0-4A8B-9369-1EC12EA8AA3B}">
      <dsp:nvSpPr>
        <dsp:cNvPr id="0" name=""/>
        <dsp:cNvSpPr/>
      </dsp:nvSpPr>
      <dsp:spPr>
        <a:xfrm>
          <a:off x="31441" y="23545"/>
          <a:ext cx="17830" cy="17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AU" sz="500" kern="1200" dirty="0"/>
            <a:t>Four – Investigating Reportable Conduct </a:t>
          </a:r>
        </a:p>
      </dsp:txBody>
      <dsp:txXfrm>
        <a:off x="32311" y="24415"/>
        <a:ext cx="16090" cy="16090"/>
      </dsp:txXfrm>
    </dsp:sp>
    <dsp:sp modelId="{668260D5-9A9C-40DF-971D-6F51833AF3AE}">
      <dsp:nvSpPr>
        <dsp:cNvPr id="0" name=""/>
        <dsp:cNvSpPr/>
      </dsp:nvSpPr>
      <dsp:spPr>
        <a:xfrm>
          <a:off x="50643" y="23545"/>
          <a:ext cx="17830" cy="17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AU" sz="500" kern="1200"/>
            <a:t>Conduct System Two – Reporting to the organisation and to the Ombudsman System </a:t>
          </a:r>
        </a:p>
      </dsp:txBody>
      <dsp:txXfrm>
        <a:off x="51513" y="24415"/>
        <a:ext cx="16090" cy="16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D45E-008D-401E-9157-42D03DA48A10}">
      <dsp:nvSpPr>
        <dsp:cNvPr id="0" name=""/>
        <dsp:cNvSpPr/>
      </dsp:nvSpPr>
      <dsp:spPr>
        <a:xfrm rot="16200000">
          <a:off x="508000" y="-508000"/>
          <a:ext cx="2032000" cy="3048000"/>
        </a:xfrm>
        <a:prstGeom prst="round1Rect">
          <a:avLst/>
        </a:prstGeom>
        <a:solidFill>
          <a:srgbClr val="166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Reporting to the organisation and the Ombudsman</a:t>
          </a:r>
        </a:p>
      </dsp:txBody>
      <dsp:txXfrm rot="5400000">
        <a:off x="0" y="0"/>
        <a:ext cx="3048000" cy="1524000"/>
      </dsp:txXfrm>
    </dsp:sp>
    <dsp:sp modelId="{47DAFAF5-00A0-4148-B00C-3CCC8484A988}">
      <dsp:nvSpPr>
        <dsp:cNvPr id="0" name=""/>
        <dsp:cNvSpPr/>
      </dsp:nvSpPr>
      <dsp:spPr>
        <a:xfrm>
          <a:off x="3048000" y="0"/>
          <a:ext cx="3048000" cy="2032000"/>
        </a:xfrm>
        <a:prstGeom prst="round1Rect">
          <a:avLst/>
        </a:prstGeom>
        <a:solidFill>
          <a:srgbClr val="417B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Notifying the Ombudsman</a:t>
          </a:r>
        </a:p>
      </dsp:txBody>
      <dsp:txXfrm>
        <a:off x="3048000" y="0"/>
        <a:ext cx="3048000" cy="1524000"/>
      </dsp:txXfrm>
    </dsp:sp>
    <dsp:sp modelId="{96CAEE97-E754-45B7-86EE-FB71AD3D6B17}">
      <dsp:nvSpPr>
        <dsp:cNvPr id="0" name=""/>
        <dsp:cNvSpPr/>
      </dsp:nvSpPr>
      <dsp:spPr>
        <a:xfrm rot="10800000">
          <a:off x="0" y="2032000"/>
          <a:ext cx="3048000" cy="2032000"/>
        </a:xfrm>
        <a:prstGeom prst="round1Rect">
          <a:avLst/>
        </a:prstGeom>
        <a:solidFill>
          <a:srgbClr val="6CAC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rgbClr val="0A2C38"/>
              </a:solidFill>
              <a:latin typeface="Arial" panose="020B0604020202020204" pitchFamily="34" charset="0"/>
              <a:cs typeface="Arial" panose="020B0604020202020204" pitchFamily="34" charset="0"/>
            </a:rPr>
            <a:t>Investigating </a:t>
          </a:r>
          <a:br>
            <a:rPr lang="en-AU" sz="2000" kern="1200" dirty="0">
              <a:solidFill>
                <a:srgbClr val="0A2C38"/>
              </a:solidFill>
              <a:latin typeface="Arial" panose="020B0604020202020204" pitchFamily="34" charset="0"/>
              <a:cs typeface="Arial" panose="020B0604020202020204" pitchFamily="34" charset="0"/>
            </a:rPr>
          </a:br>
          <a:r>
            <a:rPr lang="en-AU" sz="2000" kern="1200" dirty="0">
              <a:solidFill>
                <a:srgbClr val="0A2C38"/>
              </a:solidFill>
              <a:latin typeface="Arial" panose="020B0604020202020204" pitchFamily="34" charset="0"/>
              <a:cs typeface="Arial" panose="020B0604020202020204" pitchFamily="34" charset="0"/>
            </a:rPr>
            <a:t>Reportable Conduct</a:t>
          </a:r>
        </a:p>
      </dsp:txBody>
      <dsp:txXfrm rot="10800000">
        <a:off x="0" y="2539999"/>
        <a:ext cx="3048000" cy="1524000"/>
      </dsp:txXfrm>
    </dsp:sp>
    <dsp:sp modelId="{CDA2BF15-AD95-451E-A743-45C94DBC3768}">
      <dsp:nvSpPr>
        <dsp:cNvPr id="0" name=""/>
        <dsp:cNvSpPr/>
      </dsp:nvSpPr>
      <dsp:spPr>
        <a:xfrm rot="5400000">
          <a:off x="3556000" y="1523999"/>
          <a:ext cx="2032000" cy="3048000"/>
        </a:xfrm>
        <a:prstGeom prst="round1Rect">
          <a:avLst/>
        </a:prstGeom>
        <a:solidFill>
          <a:srgbClr val="AFD2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rgbClr val="0A2C38"/>
              </a:solidFill>
              <a:latin typeface="Arial" panose="020B0604020202020204" pitchFamily="34" charset="0"/>
              <a:cs typeface="Arial" panose="020B0604020202020204" pitchFamily="34" charset="0"/>
            </a:rPr>
            <a:t>Receipt, handling and disclosure of information</a:t>
          </a:r>
        </a:p>
      </dsp:txBody>
      <dsp:txXfrm rot="-5400000">
        <a:off x="3048000" y="2539999"/>
        <a:ext cx="3048000" cy="1524000"/>
      </dsp:txXfrm>
    </dsp:sp>
    <dsp:sp modelId="{5858BC6A-4588-4839-A881-02CD6B1C2D46}">
      <dsp:nvSpPr>
        <dsp:cNvPr id="0" name=""/>
        <dsp:cNvSpPr/>
      </dsp:nvSpPr>
      <dsp:spPr>
        <a:xfrm>
          <a:off x="2133600" y="1523999"/>
          <a:ext cx="1828800" cy="1016000"/>
        </a:xfrm>
        <a:prstGeom prst="roundRect">
          <a:avLst/>
        </a:prstGeom>
        <a:solidFill>
          <a:srgbClr val="FFE0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Preventing Reportable Conduct</a:t>
          </a: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838310-1AF9-4DBC-94F8-D1C6502B837C}"/>
              </a:ext>
            </a:extLst>
          </p:cNvPr>
          <p:cNvSpPr>
            <a:spLocks noGrp="1"/>
          </p:cNvSpPr>
          <p:nvPr>
            <p:ph type="hdr" sz="quarter"/>
          </p:nvPr>
        </p:nvSpPr>
        <p:spPr>
          <a:xfrm>
            <a:off x="0" y="1"/>
            <a:ext cx="4302625" cy="34026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a:extLst>
              <a:ext uri="{FF2B5EF4-FFF2-40B4-BE49-F238E27FC236}">
                <a16:creationId xmlns:a16="http://schemas.microsoft.com/office/drawing/2014/main" id="{3274DCB0-E982-4BD2-A434-1BFC13F1D15A}"/>
              </a:ext>
            </a:extLst>
          </p:cNvPr>
          <p:cNvSpPr>
            <a:spLocks noGrp="1"/>
          </p:cNvSpPr>
          <p:nvPr>
            <p:ph type="dt" idx="1"/>
          </p:nvPr>
        </p:nvSpPr>
        <p:spPr>
          <a:xfrm>
            <a:off x="5621697" y="1"/>
            <a:ext cx="4302625" cy="34026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4EB2CCD-FD2A-4D94-93CF-873D015A0748}" type="datetimeFigureOut">
              <a:rPr lang="en-AU"/>
              <a:pPr>
                <a:defRPr/>
              </a:pPr>
              <a:t>13/11/2023</a:t>
            </a:fld>
            <a:endParaRPr lang="en-AU"/>
          </a:p>
        </p:txBody>
      </p:sp>
      <p:sp>
        <p:nvSpPr>
          <p:cNvPr id="4" name="Slide Image Placeholder 3">
            <a:extLst>
              <a:ext uri="{FF2B5EF4-FFF2-40B4-BE49-F238E27FC236}">
                <a16:creationId xmlns:a16="http://schemas.microsoft.com/office/drawing/2014/main" id="{67B70E66-8038-40BD-B0DB-F3D07E92D7D2}"/>
              </a:ext>
            </a:extLst>
          </p:cNvPr>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C3E31B75-F7BF-432C-8BFC-E976060EE4EF}"/>
              </a:ext>
            </a:extLst>
          </p:cNvPr>
          <p:cNvSpPr>
            <a:spLocks noGrp="1"/>
          </p:cNvSpPr>
          <p:nvPr>
            <p:ph type="body" sz="quarter" idx="3"/>
          </p:nvPr>
        </p:nvSpPr>
        <p:spPr>
          <a:xfrm>
            <a:off x="992202" y="3271104"/>
            <a:ext cx="7942238" cy="267645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3696C2FB-375D-4A1A-82FD-1227669543AC}"/>
              </a:ext>
            </a:extLst>
          </p:cNvPr>
          <p:cNvSpPr>
            <a:spLocks noGrp="1"/>
          </p:cNvSpPr>
          <p:nvPr>
            <p:ph type="ftr" sz="quarter" idx="4"/>
          </p:nvPr>
        </p:nvSpPr>
        <p:spPr>
          <a:xfrm>
            <a:off x="0" y="6457411"/>
            <a:ext cx="4302625" cy="34026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a:extLst>
              <a:ext uri="{FF2B5EF4-FFF2-40B4-BE49-F238E27FC236}">
                <a16:creationId xmlns:a16="http://schemas.microsoft.com/office/drawing/2014/main" id="{24AED63E-DEE8-48CC-B0C4-687759DB5503}"/>
              </a:ext>
            </a:extLst>
          </p:cNvPr>
          <p:cNvSpPr>
            <a:spLocks noGrp="1"/>
          </p:cNvSpPr>
          <p:nvPr>
            <p:ph type="sldNum" sz="quarter" idx="5"/>
          </p:nvPr>
        </p:nvSpPr>
        <p:spPr>
          <a:xfrm>
            <a:off x="5621697" y="6457411"/>
            <a:ext cx="4302625" cy="34026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F846BA0-8FB8-4418-A688-85DEE6816F87}"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8DB5C1E-98B9-409B-86C9-6805B1B68F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071E549A-41DB-4761-B45E-F579E7666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1268" name="Slide Number Placeholder 3">
            <a:extLst>
              <a:ext uri="{FF2B5EF4-FFF2-40B4-BE49-F238E27FC236}">
                <a16:creationId xmlns:a16="http://schemas.microsoft.com/office/drawing/2014/main" id="{90C69064-77D8-4690-BC16-634797385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D2AF57-C8EE-4268-A155-07E80E077C9F}" type="slidenum">
              <a:rPr lang="en-AU" altLang="en-US"/>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10</a:t>
            </a:fld>
            <a:endParaRPr lang="en-AU"/>
          </a:p>
        </p:txBody>
      </p:sp>
    </p:spTree>
    <p:extLst>
      <p:ext uri="{BB962C8B-B14F-4D97-AF65-F5344CB8AC3E}">
        <p14:creationId xmlns:p14="http://schemas.microsoft.com/office/powerpoint/2010/main" val="41660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11</a:t>
            </a:fld>
            <a:endParaRPr lang="en-AU"/>
          </a:p>
        </p:txBody>
      </p:sp>
    </p:spTree>
    <p:extLst>
      <p:ext uri="{BB962C8B-B14F-4D97-AF65-F5344CB8AC3E}">
        <p14:creationId xmlns:p14="http://schemas.microsoft.com/office/powerpoint/2010/main" val="87629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12</a:t>
            </a:fld>
            <a:endParaRPr lang="en-AU"/>
          </a:p>
        </p:txBody>
      </p:sp>
    </p:spTree>
    <p:extLst>
      <p:ext uri="{BB962C8B-B14F-4D97-AF65-F5344CB8AC3E}">
        <p14:creationId xmlns:p14="http://schemas.microsoft.com/office/powerpoint/2010/main" val="321002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13</a:t>
            </a:fld>
            <a:endParaRPr lang="en-AU"/>
          </a:p>
        </p:txBody>
      </p:sp>
    </p:spTree>
    <p:extLst>
      <p:ext uri="{BB962C8B-B14F-4D97-AF65-F5344CB8AC3E}">
        <p14:creationId xmlns:p14="http://schemas.microsoft.com/office/powerpoint/2010/main" val="381910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14</a:t>
            </a:fld>
            <a:endParaRPr lang="en-AU"/>
          </a:p>
        </p:txBody>
      </p:sp>
    </p:spTree>
    <p:extLst>
      <p:ext uri="{BB962C8B-B14F-4D97-AF65-F5344CB8AC3E}">
        <p14:creationId xmlns:p14="http://schemas.microsoft.com/office/powerpoint/2010/main" val="202520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F846BA0-8FB8-4418-A688-85DEE6816F87}" type="slidenum">
              <a:rPr lang="en-AU" altLang="en-US" smtClean="0"/>
              <a:pPr/>
              <a:t>15</a:t>
            </a:fld>
            <a:endParaRPr lang="en-AU" altLang="en-US"/>
          </a:p>
        </p:txBody>
      </p:sp>
    </p:spTree>
    <p:extLst>
      <p:ext uri="{BB962C8B-B14F-4D97-AF65-F5344CB8AC3E}">
        <p14:creationId xmlns:p14="http://schemas.microsoft.com/office/powerpoint/2010/main" val="171473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6205" marR="180340" indent="-540385" algn="l">
              <a:lnSpc>
                <a:spcPts val="1300"/>
              </a:lnSpc>
              <a:spcBef>
                <a:spcPts val="400"/>
              </a:spcBef>
              <a:spcAft>
                <a:spcPts val="0"/>
              </a:spcAft>
            </a:pPr>
            <a:endParaRPr lang="en-AU"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16</a:t>
            </a:fld>
            <a:endParaRPr lang="en-AU"/>
          </a:p>
        </p:txBody>
      </p:sp>
    </p:spTree>
    <p:extLst>
      <p:ext uri="{BB962C8B-B14F-4D97-AF65-F5344CB8AC3E}">
        <p14:creationId xmlns:p14="http://schemas.microsoft.com/office/powerpoint/2010/main" val="176094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17</a:t>
            </a:fld>
            <a:endParaRPr lang="en-AU"/>
          </a:p>
        </p:txBody>
      </p:sp>
    </p:spTree>
    <p:extLst>
      <p:ext uri="{BB962C8B-B14F-4D97-AF65-F5344CB8AC3E}">
        <p14:creationId xmlns:p14="http://schemas.microsoft.com/office/powerpoint/2010/main" val="65458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846BA0-8FB8-4418-A688-85DEE6816F87}" type="slidenum">
              <a:rPr lang="en-AU" altLang="en-US" smtClean="0"/>
              <a:pPr/>
              <a:t>18</a:t>
            </a:fld>
            <a:endParaRPr lang="en-AU" altLang="en-US"/>
          </a:p>
        </p:txBody>
      </p:sp>
    </p:spTree>
    <p:extLst>
      <p:ext uri="{BB962C8B-B14F-4D97-AF65-F5344CB8AC3E}">
        <p14:creationId xmlns:p14="http://schemas.microsoft.com/office/powerpoint/2010/main" val="417199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19</a:t>
            </a:fld>
            <a:endParaRPr lang="en-AU"/>
          </a:p>
        </p:txBody>
      </p:sp>
    </p:spTree>
    <p:extLst>
      <p:ext uri="{BB962C8B-B14F-4D97-AF65-F5344CB8AC3E}">
        <p14:creationId xmlns:p14="http://schemas.microsoft.com/office/powerpoint/2010/main" val="426170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9FCD3F6-5BB5-492C-8528-4C95FD98B8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5E7AC3-7DA6-4375-BB70-9EEE9EE5E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EC2786F8-8AE3-46DC-AD37-41926A64CC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9E6675-EF2C-4F83-BAD1-F9B9FE6E4003}" type="slidenum">
              <a:rPr lang="en-AU" altLang="en-US"/>
              <a:pPr/>
              <a:t>2</a:t>
            </a:fld>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endParaRPr lang="en-AU" b="0" dirty="0"/>
          </a:p>
        </p:txBody>
      </p:sp>
      <p:sp>
        <p:nvSpPr>
          <p:cNvPr id="4" name="Slide Number Placeholder 3"/>
          <p:cNvSpPr>
            <a:spLocks noGrp="1"/>
          </p:cNvSpPr>
          <p:nvPr>
            <p:ph type="sldNum" sz="quarter" idx="5"/>
          </p:nvPr>
        </p:nvSpPr>
        <p:spPr/>
        <p:txBody>
          <a:bodyPr/>
          <a:lstStyle/>
          <a:p>
            <a:fld id="{8F38A712-B386-4C86-812E-6369B7FA5735}" type="slidenum">
              <a:rPr lang="en-AU" smtClean="0"/>
              <a:t>20</a:t>
            </a:fld>
            <a:endParaRPr lang="en-AU"/>
          </a:p>
        </p:txBody>
      </p:sp>
    </p:spTree>
    <p:extLst>
      <p:ext uri="{BB962C8B-B14F-4D97-AF65-F5344CB8AC3E}">
        <p14:creationId xmlns:p14="http://schemas.microsoft.com/office/powerpoint/2010/main" val="241726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F38A712-B386-4C86-812E-6369B7FA5735}" type="slidenum">
              <a:rPr lang="en-AU" smtClean="0"/>
              <a:t>3</a:t>
            </a:fld>
            <a:endParaRPr lang="en-AU"/>
          </a:p>
        </p:txBody>
      </p:sp>
    </p:spTree>
    <p:extLst>
      <p:ext uri="{BB962C8B-B14F-4D97-AF65-F5344CB8AC3E}">
        <p14:creationId xmlns:p14="http://schemas.microsoft.com/office/powerpoint/2010/main" val="130216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4</a:t>
            </a:fld>
            <a:endParaRPr lang="en-AU"/>
          </a:p>
        </p:txBody>
      </p:sp>
    </p:spTree>
    <p:extLst>
      <p:ext uri="{BB962C8B-B14F-4D97-AF65-F5344CB8AC3E}">
        <p14:creationId xmlns:p14="http://schemas.microsoft.com/office/powerpoint/2010/main" val="319522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5</a:t>
            </a:fld>
            <a:endParaRPr lang="en-AU"/>
          </a:p>
        </p:txBody>
      </p:sp>
    </p:spTree>
    <p:extLst>
      <p:ext uri="{BB962C8B-B14F-4D97-AF65-F5344CB8AC3E}">
        <p14:creationId xmlns:p14="http://schemas.microsoft.com/office/powerpoint/2010/main" val="13140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6</a:t>
            </a:fld>
            <a:endParaRPr lang="en-AU"/>
          </a:p>
        </p:txBody>
      </p:sp>
    </p:spTree>
    <p:extLst>
      <p:ext uri="{BB962C8B-B14F-4D97-AF65-F5344CB8AC3E}">
        <p14:creationId xmlns:p14="http://schemas.microsoft.com/office/powerpoint/2010/main" val="112470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7</a:t>
            </a:fld>
            <a:endParaRPr lang="en-AU"/>
          </a:p>
        </p:txBody>
      </p:sp>
    </p:spTree>
    <p:extLst>
      <p:ext uri="{BB962C8B-B14F-4D97-AF65-F5344CB8AC3E}">
        <p14:creationId xmlns:p14="http://schemas.microsoft.com/office/powerpoint/2010/main" val="11339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8</a:t>
            </a:fld>
            <a:endParaRPr lang="en-AU"/>
          </a:p>
        </p:txBody>
      </p:sp>
    </p:spTree>
    <p:extLst>
      <p:ext uri="{BB962C8B-B14F-4D97-AF65-F5344CB8AC3E}">
        <p14:creationId xmlns:p14="http://schemas.microsoft.com/office/powerpoint/2010/main" val="115607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F38A712-B386-4C86-812E-6369B7FA5735}" type="slidenum">
              <a:rPr lang="en-AU" smtClean="0"/>
              <a:t>9</a:t>
            </a:fld>
            <a:endParaRPr lang="en-AU"/>
          </a:p>
        </p:txBody>
      </p:sp>
    </p:spTree>
    <p:extLst>
      <p:ext uri="{BB962C8B-B14F-4D97-AF65-F5344CB8AC3E}">
        <p14:creationId xmlns:p14="http://schemas.microsoft.com/office/powerpoint/2010/main" val="282633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F8F99D2-A336-4B41-933A-B408F9397AD8}"/>
              </a:ext>
            </a:extLst>
          </p:cNvPr>
          <p:cNvSpPr>
            <a:spLocks noGrp="1"/>
          </p:cNvSpPr>
          <p:nvPr>
            <p:ph type="dt" sz="half" idx="10"/>
          </p:nvPr>
        </p:nvSpPr>
        <p:spPr/>
        <p:txBody>
          <a:bodyPr/>
          <a:lstStyle>
            <a:lvl1pPr>
              <a:defRPr/>
            </a:lvl1pPr>
          </a:lstStyle>
          <a:p>
            <a:pPr>
              <a:defRPr/>
            </a:pPr>
            <a:fld id="{665882FE-4314-49B2-8002-DE8ED77E4113}" type="datetimeFigureOut">
              <a:rPr lang="en-AU"/>
              <a:pPr>
                <a:defRPr/>
              </a:pPr>
              <a:t>13/11/2023</a:t>
            </a:fld>
            <a:endParaRPr lang="en-AU"/>
          </a:p>
        </p:txBody>
      </p:sp>
      <p:sp>
        <p:nvSpPr>
          <p:cNvPr id="5" name="Footer Placeholder 4">
            <a:extLst>
              <a:ext uri="{FF2B5EF4-FFF2-40B4-BE49-F238E27FC236}">
                <a16:creationId xmlns:a16="http://schemas.microsoft.com/office/drawing/2014/main" id="{65410E73-A625-4E7D-883B-383954DE0A1A}"/>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7144B1A7-CCEE-4900-8D3D-7F23BE5F24E4}"/>
              </a:ext>
            </a:extLst>
          </p:cNvPr>
          <p:cNvSpPr>
            <a:spLocks noGrp="1"/>
          </p:cNvSpPr>
          <p:nvPr>
            <p:ph type="sldNum" sz="quarter" idx="12"/>
          </p:nvPr>
        </p:nvSpPr>
        <p:spPr/>
        <p:txBody>
          <a:bodyPr/>
          <a:lstStyle>
            <a:lvl1pPr>
              <a:defRPr/>
            </a:lvl1pPr>
          </a:lstStyle>
          <a:p>
            <a:fld id="{E45541D9-B2A9-468B-8827-B3E5E7E1FFA6}" type="slidenum">
              <a:rPr lang="en-AU" altLang="en-US"/>
              <a:pPr/>
              <a:t>‹#›</a:t>
            </a:fld>
            <a:endParaRPr lang="en-AU" altLang="en-US"/>
          </a:p>
        </p:txBody>
      </p:sp>
    </p:spTree>
    <p:extLst>
      <p:ext uri="{BB962C8B-B14F-4D97-AF65-F5344CB8AC3E}">
        <p14:creationId xmlns:p14="http://schemas.microsoft.com/office/powerpoint/2010/main" val="120455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0C1090-A0EE-416F-8A45-B0F20F712887}"/>
              </a:ext>
            </a:extLst>
          </p:cNvPr>
          <p:cNvSpPr>
            <a:spLocks noGrp="1"/>
          </p:cNvSpPr>
          <p:nvPr>
            <p:ph type="dt" sz="half" idx="10"/>
          </p:nvPr>
        </p:nvSpPr>
        <p:spPr/>
        <p:txBody>
          <a:bodyPr/>
          <a:lstStyle>
            <a:lvl1pPr>
              <a:defRPr/>
            </a:lvl1pPr>
          </a:lstStyle>
          <a:p>
            <a:pPr>
              <a:defRPr/>
            </a:pPr>
            <a:fld id="{8F65A3D7-21F7-4855-97B4-9F86A03F010D}" type="datetimeFigureOut">
              <a:rPr lang="en-AU"/>
              <a:pPr>
                <a:defRPr/>
              </a:pPr>
              <a:t>13/11/2023</a:t>
            </a:fld>
            <a:endParaRPr lang="en-AU"/>
          </a:p>
        </p:txBody>
      </p:sp>
      <p:sp>
        <p:nvSpPr>
          <p:cNvPr id="5" name="Footer Placeholder 4">
            <a:extLst>
              <a:ext uri="{FF2B5EF4-FFF2-40B4-BE49-F238E27FC236}">
                <a16:creationId xmlns:a16="http://schemas.microsoft.com/office/drawing/2014/main" id="{6ADBF483-C83D-4277-AA0E-B39983E47C8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909BCDA-6DD7-442C-85B9-6B0837AA38DB}"/>
              </a:ext>
            </a:extLst>
          </p:cNvPr>
          <p:cNvSpPr>
            <a:spLocks noGrp="1"/>
          </p:cNvSpPr>
          <p:nvPr>
            <p:ph type="sldNum" sz="quarter" idx="12"/>
          </p:nvPr>
        </p:nvSpPr>
        <p:spPr/>
        <p:txBody>
          <a:bodyPr/>
          <a:lstStyle>
            <a:lvl1pPr>
              <a:defRPr/>
            </a:lvl1pPr>
          </a:lstStyle>
          <a:p>
            <a:fld id="{824FDED5-25A4-46EC-B502-7356B177762F}" type="slidenum">
              <a:rPr lang="en-AU" altLang="en-US"/>
              <a:pPr/>
              <a:t>‹#›</a:t>
            </a:fld>
            <a:endParaRPr lang="en-AU" altLang="en-US"/>
          </a:p>
        </p:txBody>
      </p:sp>
    </p:spTree>
    <p:extLst>
      <p:ext uri="{BB962C8B-B14F-4D97-AF65-F5344CB8AC3E}">
        <p14:creationId xmlns:p14="http://schemas.microsoft.com/office/powerpoint/2010/main" val="33167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C90964-FFD8-47A4-8DA2-317D471889CA}"/>
              </a:ext>
            </a:extLst>
          </p:cNvPr>
          <p:cNvSpPr>
            <a:spLocks noGrp="1"/>
          </p:cNvSpPr>
          <p:nvPr>
            <p:ph type="dt" sz="half" idx="10"/>
          </p:nvPr>
        </p:nvSpPr>
        <p:spPr/>
        <p:txBody>
          <a:bodyPr/>
          <a:lstStyle>
            <a:lvl1pPr>
              <a:defRPr/>
            </a:lvl1pPr>
          </a:lstStyle>
          <a:p>
            <a:pPr>
              <a:defRPr/>
            </a:pPr>
            <a:fld id="{5EBEBCE0-B6D7-4CA2-9D29-2019CC4C4035}" type="datetimeFigureOut">
              <a:rPr lang="en-AU"/>
              <a:pPr>
                <a:defRPr/>
              </a:pPr>
              <a:t>13/11/2023</a:t>
            </a:fld>
            <a:endParaRPr lang="en-AU"/>
          </a:p>
        </p:txBody>
      </p:sp>
      <p:sp>
        <p:nvSpPr>
          <p:cNvPr id="5" name="Footer Placeholder 4">
            <a:extLst>
              <a:ext uri="{FF2B5EF4-FFF2-40B4-BE49-F238E27FC236}">
                <a16:creationId xmlns:a16="http://schemas.microsoft.com/office/drawing/2014/main" id="{459C2A02-7891-410B-93EC-BDF5D702D10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E5AF6C6-851C-44B0-ADB4-025E2F0D138D}"/>
              </a:ext>
            </a:extLst>
          </p:cNvPr>
          <p:cNvSpPr>
            <a:spLocks noGrp="1"/>
          </p:cNvSpPr>
          <p:nvPr>
            <p:ph type="sldNum" sz="quarter" idx="12"/>
          </p:nvPr>
        </p:nvSpPr>
        <p:spPr/>
        <p:txBody>
          <a:bodyPr/>
          <a:lstStyle>
            <a:lvl1pPr>
              <a:defRPr/>
            </a:lvl1pPr>
          </a:lstStyle>
          <a:p>
            <a:fld id="{2395516E-DF68-4EC3-B435-580D1017E6A4}" type="slidenum">
              <a:rPr lang="en-AU" altLang="en-US"/>
              <a:pPr/>
              <a:t>‹#›</a:t>
            </a:fld>
            <a:endParaRPr lang="en-AU" altLang="en-US"/>
          </a:p>
        </p:txBody>
      </p:sp>
    </p:spTree>
    <p:extLst>
      <p:ext uri="{BB962C8B-B14F-4D97-AF65-F5344CB8AC3E}">
        <p14:creationId xmlns:p14="http://schemas.microsoft.com/office/powerpoint/2010/main" val="323287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CF33A4-956B-4003-9450-0FD7B79EA19B}"/>
              </a:ext>
            </a:extLst>
          </p:cNvPr>
          <p:cNvSpPr>
            <a:spLocks noGrp="1"/>
          </p:cNvSpPr>
          <p:nvPr>
            <p:ph type="dt" sz="half" idx="10"/>
          </p:nvPr>
        </p:nvSpPr>
        <p:spPr/>
        <p:txBody>
          <a:bodyPr/>
          <a:lstStyle>
            <a:lvl1pPr>
              <a:defRPr/>
            </a:lvl1pPr>
          </a:lstStyle>
          <a:p>
            <a:pPr>
              <a:defRPr/>
            </a:pPr>
            <a:fld id="{4C762D82-3B7F-41B1-8C62-D06D5CB1F27D}" type="datetimeFigureOut">
              <a:rPr lang="en-AU"/>
              <a:pPr>
                <a:defRPr/>
              </a:pPr>
              <a:t>13/11/2023</a:t>
            </a:fld>
            <a:endParaRPr lang="en-AU"/>
          </a:p>
        </p:txBody>
      </p:sp>
      <p:sp>
        <p:nvSpPr>
          <p:cNvPr id="5" name="Footer Placeholder 4">
            <a:extLst>
              <a:ext uri="{FF2B5EF4-FFF2-40B4-BE49-F238E27FC236}">
                <a16:creationId xmlns:a16="http://schemas.microsoft.com/office/drawing/2014/main" id="{80CE490F-744F-426D-9828-F7B82364605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4FD0F3F5-A5A9-4490-9110-0F5F351CD786}"/>
              </a:ext>
            </a:extLst>
          </p:cNvPr>
          <p:cNvSpPr>
            <a:spLocks noGrp="1"/>
          </p:cNvSpPr>
          <p:nvPr>
            <p:ph type="sldNum" sz="quarter" idx="12"/>
          </p:nvPr>
        </p:nvSpPr>
        <p:spPr/>
        <p:txBody>
          <a:bodyPr/>
          <a:lstStyle>
            <a:lvl1pPr>
              <a:defRPr/>
            </a:lvl1pPr>
          </a:lstStyle>
          <a:p>
            <a:fld id="{C085F17A-4D45-450A-B0C7-A8A75C81BC08}" type="slidenum">
              <a:rPr lang="en-AU" altLang="en-US"/>
              <a:pPr/>
              <a:t>‹#›</a:t>
            </a:fld>
            <a:endParaRPr lang="en-AU" altLang="en-US"/>
          </a:p>
        </p:txBody>
      </p:sp>
    </p:spTree>
    <p:extLst>
      <p:ext uri="{BB962C8B-B14F-4D97-AF65-F5344CB8AC3E}">
        <p14:creationId xmlns:p14="http://schemas.microsoft.com/office/powerpoint/2010/main" val="100708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D9FA3-0032-43BD-A2B4-9AB7B1697CC6}"/>
              </a:ext>
            </a:extLst>
          </p:cNvPr>
          <p:cNvSpPr>
            <a:spLocks noGrp="1"/>
          </p:cNvSpPr>
          <p:nvPr>
            <p:ph type="dt" sz="half" idx="10"/>
          </p:nvPr>
        </p:nvSpPr>
        <p:spPr/>
        <p:txBody>
          <a:bodyPr/>
          <a:lstStyle>
            <a:lvl1pPr>
              <a:defRPr/>
            </a:lvl1pPr>
          </a:lstStyle>
          <a:p>
            <a:pPr>
              <a:defRPr/>
            </a:pPr>
            <a:fld id="{20D68AAA-EF28-4E1E-9681-1150EFA52F66}" type="datetimeFigureOut">
              <a:rPr lang="en-AU"/>
              <a:pPr>
                <a:defRPr/>
              </a:pPr>
              <a:t>13/11/2023</a:t>
            </a:fld>
            <a:endParaRPr lang="en-AU"/>
          </a:p>
        </p:txBody>
      </p:sp>
      <p:sp>
        <p:nvSpPr>
          <p:cNvPr id="5" name="Footer Placeholder 4">
            <a:extLst>
              <a:ext uri="{FF2B5EF4-FFF2-40B4-BE49-F238E27FC236}">
                <a16:creationId xmlns:a16="http://schemas.microsoft.com/office/drawing/2014/main" id="{DF73380A-2D77-42BB-B59E-239ACF210CC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2927936F-51AC-4B9C-A743-4E124FAEC713}"/>
              </a:ext>
            </a:extLst>
          </p:cNvPr>
          <p:cNvSpPr>
            <a:spLocks noGrp="1"/>
          </p:cNvSpPr>
          <p:nvPr>
            <p:ph type="sldNum" sz="quarter" idx="12"/>
          </p:nvPr>
        </p:nvSpPr>
        <p:spPr/>
        <p:txBody>
          <a:bodyPr/>
          <a:lstStyle>
            <a:lvl1pPr>
              <a:defRPr/>
            </a:lvl1pPr>
          </a:lstStyle>
          <a:p>
            <a:fld id="{81E6EB4F-17E4-4581-BBD7-AED3E7BBED30}" type="slidenum">
              <a:rPr lang="en-AU" altLang="en-US"/>
              <a:pPr/>
              <a:t>‹#›</a:t>
            </a:fld>
            <a:endParaRPr lang="en-AU" altLang="en-US"/>
          </a:p>
        </p:txBody>
      </p:sp>
    </p:spTree>
    <p:extLst>
      <p:ext uri="{BB962C8B-B14F-4D97-AF65-F5344CB8AC3E}">
        <p14:creationId xmlns:p14="http://schemas.microsoft.com/office/powerpoint/2010/main" val="420718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FD1883C-BA1C-4DD0-BF13-C697574D9CC4}"/>
              </a:ext>
            </a:extLst>
          </p:cNvPr>
          <p:cNvSpPr>
            <a:spLocks noGrp="1"/>
          </p:cNvSpPr>
          <p:nvPr>
            <p:ph type="dt" sz="half" idx="10"/>
          </p:nvPr>
        </p:nvSpPr>
        <p:spPr/>
        <p:txBody>
          <a:bodyPr/>
          <a:lstStyle>
            <a:lvl1pPr>
              <a:defRPr/>
            </a:lvl1pPr>
          </a:lstStyle>
          <a:p>
            <a:pPr>
              <a:defRPr/>
            </a:pPr>
            <a:fld id="{4F7CE3A7-50FD-43E0-BF0B-A346FE373C96}" type="datetimeFigureOut">
              <a:rPr lang="en-AU"/>
              <a:pPr>
                <a:defRPr/>
              </a:pPr>
              <a:t>13/11/2023</a:t>
            </a:fld>
            <a:endParaRPr lang="en-AU"/>
          </a:p>
        </p:txBody>
      </p:sp>
      <p:sp>
        <p:nvSpPr>
          <p:cNvPr id="6" name="Footer Placeholder 4">
            <a:extLst>
              <a:ext uri="{FF2B5EF4-FFF2-40B4-BE49-F238E27FC236}">
                <a16:creationId xmlns:a16="http://schemas.microsoft.com/office/drawing/2014/main" id="{0260BC0C-3F52-43E1-907D-66CCF010C0C1}"/>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078016B7-A5DB-4DF2-A698-A126F3B0ACA4}"/>
              </a:ext>
            </a:extLst>
          </p:cNvPr>
          <p:cNvSpPr>
            <a:spLocks noGrp="1"/>
          </p:cNvSpPr>
          <p:nvPr>
            <p:ph type="sldNum" sz="quarter" idx="12"/>
          </p:nvPr>
        </p:nvSpPr>
        <p:spPr/>
        <p:txBody>
          <a:bodyPr/>
          <a:lstStyle>
            <a:lvl1pPr>
              <a:defRPr/>
            </a:lvl1pPr>
          </a:lstStyle>
          <a:p>
            <a:fld id="{0D9BE73C-E92C-4440-A3B7-B1794EEB440B}" type="slidenum">
              <a:rPr lang="en-AU" altLang="en-US"/>
              <a:pPr/>
              <a:t>‹#›</a:t>
            </a:fld>
            <a:endParaRPr lang="en-AU" altLang="en-US"/>
          </a:p>
        </p:txBody>
      </p:sp>
    </p:spTree>
    <p:extLst>
      <p:ext uri="{BB962C8B-B14F-4D97-AF65-F5344CB8AC3E}">
        <p14:creationId xmlns:p14="http://schemas.microsoft.com/office/powerpoint/2010/main" val="114351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F8F0448-C49B-47AF-A935-D4C3606A9160}"/>
              </a:ext>
            </a:extLst>
          </p:cNvPr>
          <p:cNvSpPr>
            <a:spLocks noGrp="1"/>
          </p:cNvSpPr>
          <p:nvPr>
            <p:ph type="dt" sz="half" idx="10"/>
          </p:nvPr>
        </p:nvSpPr>
        <p:spPr/>
        <p:txBody>
          <a:bodyPr/>
          <a:lstStyle>
            <a:lvl1pPr>
              <a:defRPr/>
            </a:lvl1pPr>
          </a:lstStyle>
          <a:p>
            <a:pPr>
              <a:defRPr/>
            </a:pPr>
            <a:fld id="{211E1430-BE59-4172-A1C1-3F0FE0AC3333}" type="datetimeFigureOut">
              <a:rPr lang="en-AU"/>
              <a:pPr>
                <a:defRPr/>
              </a:pPr>
              <a:t>13/11/2023</a:t>
            </a:fld>
            <a:endParaRPr lang="en-AU"/>
          </a:p>
        </p:txBody>
      </p:sp>
      <p:sp>
        <p:nvSpPr>
          <p:cNvPr id="8" name="Footer Placeholder 4">
            <a:extLst>
              <a:ext uri="{FF2B5EF4-FFF2-40B4-BE49-F238E27FC236}">
                <a16:creationId xmlns:a16="http://schemas.microsoft.com/office/drawing/2014/main" id="{97761D11-DCD0-4C1D-8A0E-6EAB0E446063}"/>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03C814EB-3690-4A7D-B0A1-464F8CE57BC8}"/>
              </a:ext>
            </a:extLst>
          </p:cNvPr>
          <p:cNvSpPr>
            <a:spLocks noGrp="1"/>
          </p:cNvSpPr>
          <p:nvPr>
            <p:ph type="sldNum" sz="quarter" idx="12"/>
          </p:nvPr>
        </p:nvSpPr>
        <p:spPr/>
        <p:txBody>
          <a:bodyPr/>
          <a:lstStyle>
            <a:lvl1pPr>
              <a:defRPr/>
            </a:lvl1pPr>
          </a:lstStyle>
          <a:p>
            <a:fld id="{8B1ED2D2-F5F2-4608-9700-3C714D277AA4}" type="slidenum">
              <a:rPr lang="en-AU" altLang="en-US"/>
              <a:pPr/>
              <a:t>‹#›</a:t>
            </a:fld>
            <a:endParaRPr lang="en-AU" altLang="en-US"/>
          </a:p>
        </p:txBody>
      </p:sp>
    </p:spTree>
    <p:extLst>
      <p:ext uri="{BB962C8B-B14F-4D97-AF65-F5344CB8AC3E}">
        <p14:creationId xmlns:p14="http://schemas.microsoft.com/office/powerpoint/2010/main" val="205993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02A9109-4C16-4A51-A6A2-7ABA009CD236}"/>
              </a:ext>
            </a:extLst>
          </p:cNvPr>
          <p:cNvSpPr>
            <a:spLocks noGrp="1"/>
          </p:cNvSpPr>
          <p:nvPr>
            <p:ph type="dt" sz="half" idx="10"/>
          </p:nvPr>
        </p:nvSpPr>
        <p:spPr/>
        <p:txBody>
          <a:bodyPr/>
          <a:lstStyle>
            <a:lvl1pPr>
              <a:defRPr/>
            </a:lvl1pPr>
          </a:lstStyle>
          <a:p>
            <a:pPr>
              <a:defRPr/>
            </a:pPr>
            <a:fld id="{EED11857-45D9-43CE-BBFB-31BD093A4264}" type="datetimeFigureOut">
              <a:rPr lang="en-AU"/>
              <a:pPr>
                <a:defRPr/>
              </a:pPr>
              <a:t>13/11/2023</a:t>
            </a:fld>
            <a:endParaRPr lang="en-AU"/>
          </a:p>
        </p:txBody>
      </p:sp>
      <p:sp>
        <p:nvSpPr>
          <p:cNvPr id="4" name="Footer Placeholder 4">
            <a:extLst>
              <a:ext uri="{FF2B5EF4-FFF2-40B4-BE49-F238E27FC236}">
                <a16:creationId xmlns:a16="http://schemas.microsoft.com/office/drawing/2014/main" id="{AF6248E9-D1C6-4CF6-ADD1-30236C040D3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EADC781-8235-48F9-BD10-9D76FE18A67D}"/>
              </a:ext>
            </a:extLst>
          </p:cNvPr>
          <p:cNvSpPr>
            <a:spLocks noGrp="1"/>
          </p:cNvSpPr>
          <p:nvPr>
            <p:ph type="sldNum" sz="quarter" idx="12"/>
          </p:nvPr>
        </p:nvSpPr>
        <p:spPr/>
        <p:txBody>
          <a:bodyPr/>
          <a:lstStyle>
            <a:lvl1pPr>
              <a:defRPr/>
            </a:lvl1pPr>
          </a:lstStyle>
          <a:p>
            <a:fld id="{928C2C8A-7B35-4FAD-B089-5044F104E273}" type="slidenum">
              <a:rPr lang="en-AU" altLang="en-US"/>
              <a:pPr/>
              <a:t>‹#›</a:t>
            </a:fld>
            <a:endParaRPr lang="en-AU" altLang="en-US"/>
          </a:p>
        </p:txBody>
      </p:sp>
    </p:spTree>
    <p:extLst>
      <p:ext uri="{BB962C8B-B14F-4D97-AF65-F5344CB8AC3E}">
        <p14:creationId xmlns:p14="http://schemas.microsoft.com/office/powerpoint/2010/main" val="171114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AC8CF85-3ADA-4BD0-8910-FCD79CE75FC2}"/>
              </a:ext>
            </a:extLst>
          </p:cNvPr>
          <p:cNvSpPr>
            <a:spLocks noGrp="1"/>
          </p:cNvSpPr>
          <p:nvPr>
            <p:ph type="dt" sz="half" idx="10"/>
          </p:nvPr>
        </p:nvSpPr>
        <p:spPr/>
        <p:txBody>
          <a:bodyPr/>
          <a:lstStyle>
            <a:lvl1pPr>
              <a:defRPr/>
            </a:lvl1pPr>
          </a:lstStyle>
          <a:p>
            <a:pPr>
              <a:defRPr/>
            </a:pPr>
            <a:fld id="{7192F1CD-9ADA-42B4-8432-513E9A83265E}" type="datetimeFigureOut">
              <a:rPr lang="en-AU"/>
              <a:pPr>
                <a:defRPr/>
              </a:pPr>
              <a:t>13/11/2023</a:t>
            </a:fld>
            <a:endParaRPr lang="en-AU"/>
          </a:p>
        </p:txBody>
      </p:sp>
      <p:sp>
        <p:nvSpPr>
          <p:cNvPr id="3" name="Footer Placeholder 4">
            <a:extLst>
              <a:ext uri="{FF2B5EF4-FFF2-40B4-BE49-F238E27FC236}">
                <a16:creationId xmlns:a16="http://schemas.microsoft.com/office/drawing/2014/main" id="{77167351-237F-4ECD-9C6B-F78758748F86}"/>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2DEDAE49-DDB1-4116-923E-7C50EBAE953E}"/>
              </a:ext>
            </a:extLst>
          </p:cNvPr>
          <p:cNvSpPr>
            <a:spLocks noGrp="1"/>
          </p:cNvSpPr>
          <p:nvPr>
            <p:ph type="sldNum" sz="quarter" idx="12"/>
          </p:nvPr>
        </p:nvSpPr>
        <p:spPr/>
        <p:txBody>
          <a:bodyPr/>
          <a:lstStyle>
            <a:lvl1pPr>
              <a:defRPr/>
            </a:lvl1pPr>
          </a:lstStyle>
          <a:p>
            <a:fld id="{C0DBB31F-1355-41D9-936F-337029CB5F3E}" type="slidenum">
              <a:rPr lang="en-AU" altLang="en-US"/>
              <a:pPr/>
              <a:t>‹#›</a:t>
            </a:fld>
            <a:endParaRPr lang="en-AU" altLang="en-US"/>
          </a:p>
        </p:txBody>
      </p:sp>
    </p:spTree>
    <p:extLst>
      <p:ext uri="{BB962C8B-B14F-4D97-AF65-F5344CB8AC3E}">
        <p14:creationId xmlns:p14="http://schemas.microsoft.com/office/powerpoint/2010/main" val="26495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3B2E91B-4F6E-44DA-B291-4C993EB5735F}"/>
              </a:ext>
            </a:extLst>
          </p:cNvPr>
          <p:cNvSpPr>
            <a:spLocks noGrp="1"/>
          </p:cNvSpPr>
          <p:nvPr>
            <p:ph type="dt" sz="half" idx="10"/>
          </p:nvPr>
        </p:nvSpPr>
        <p:spPr/>
        <p:txBody>
          <a:bodyPr/>
          <a:lstStyle>
            <a:lvl1pPr>
              <a:defRPr/>
            </a:lvl1pPr>
          </a:lstStyle>
          <a:p>
            <a:pPr>
              <a:defRPr/>
            </a:pPr>
            <a:fld id="{E80CEEA1-50BA-42B4-968B-53E169E05719}" type="datetimeFigureOut">
              <a:rPr lang="en-AU"/>
              <a:pPr>
                <a:defRPr/>
              </a:pPr>
              <a:t>13/11/2023</a:t>
            </a:fld>
            <a:endParaRPr lang="en-AU"/>
          </a:p>
        </p:txBody>
      </p:sp>
      <p:sp>
        <p:nvSpPr>
          <p:cNvPr id="6" name="Footer Placeholder 4">
            <a:extLst>
              <a:ext uri="{FF2B5EF4-FFF2-40B4-BE49-F238E27FC236}">
                <a16:creationId xmlns:a16="http://schemas.microsoft.com/office/drawing/2014/main" id="{6568AB94-5CF5-428A-8037-B0DD662B9395}"/>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0CF2316A-953D-49AE-A4AB-A1A30AC93F55}"/>
              </a:ext>
            </a:extLst>
          </p:cNvPr>
          <p:cNvSpPr>
            <a:spLocks noGrp="1"/>
          </p:cNvSpPr>
          <p:nvPr>
            <p:ph type="sldNum" sz="quarter" idx="12"/>
          </p:nvPr>
        </p:nvSpPr>
        <p:spPr/>
        <p:txBody>
          <a:bodyPr/>
          <a:lstStyle>
            <a:lvl1pPr>
              <a:defRPr/>
            </a:lvl1pPr>
          </a:lstStyle>
          <a:p>
            <a:fld id="{361345DE-B62E-4C45-B193-7AB70F18A1FA}" type="slidenum">
              <a:rPr lang="en-AU" altLang="en-US"/>
              <a:pPr/>
              <a:t>‹#›</a:t>
            </a:fld>
            <a:endParaRPr lang="en-AU" altLang="en-US"/>
          </a:p>
        </p:txBody>
      </p:sp>
    </p:spTree>
    <p:extLst>
      <p:ext uri="{BB962C8B-B14F-4D97-AF65-F5344CB8AC3E}">
        <p14:creationId xmlns:p14="http://schemas.microsoft.com/office/powerpoint/2010/main" val="425846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35DFC96-47DD-4DF4-A69C-646063FED3A6}"/>
              </a:ext>
            </a:extLst>
          </p:cNvPr>
          <p:cNvSpPr>
            <a:spLocks noGrp="1"/>
          </p:cNvSpPr>
          <p:nvPr>
            <p:ph type="dt" sz="half" idx="10"/>
          </p:nvPr>
        </p:nvSpPr>
        <p:spPr/>
        <p:txBody>
          <a:bodyPr/>
          <a:lstStyle>
            <a:lvl1pPr>
              <a:defRPr/>
            </a:lvl1pPr>
          </a:lstStyle>
          <a:p>
            <a:pPr>
              <a:defRPr/>
            </a:pPr>
            <a:fld id="{F58D5F08-F779-433B-BD58-E0CD356E0AEE}" type="datetimeFigureOut">
              <a:rPr lang="en-AU"/>
              <a:pPr>
                <a:defRPr/>
              </a:pPr>
              <a:t>13/11/2023</a:t>
            </a:fld>
            <a:endParaRPr lang="en-AU"/>
          </a:p>
        </p:txBody>
      </p:sp>
      <p:sp>
        <p:nvSpPr>
          <p:cNvPr id="6" name="Footer Placeholder 4">
            <a:extLst>
              <a:ext uri="{FF2B5EF4-FFF2-40B4-BE49-F238E27FC236}">
                <a16:creationId xmlns:a16="http://schemas.microsoft.com/office/drawing/2014/main" id="{EBB5783E-6251-4209-A2C3-19B2181A7853}"/>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6082EA1B-9203-4D59-93A3-484528986D67}"/>
              </a:ext>
            </a:extLst>
          </p:cNvPr>
          <p:cNvSpPr>
            <a:spLocks noGrp="1"/>
          </p:cNvSpPr>
          <p:nvPr>
            <p:ph type="sldNum" sz="quarter" idx="12"/>
          </p:nvPr>
        </p:nvSpPr>
        <p:spPr/>
        <p:txBody>
          <a:bodyPr/>
          <a:lstStyle>
            <a:lvl1pPr>
              <a:defRPr/>
            </a:lvl1pPr>
          </a:lstStyle>
          <a:p>
            <a:fld id="{5D307A94-819B-4DF2-B2A9-9EA5023037F0}" type="slidenum">
              <a:rPr lang="en-AU" altLang="en-US"/>
              <a:pPr/>
              <a:t>‹#›</a:t>
            </a:fld>
            <a:endParaRPr lang="en-AU" altLang="en-US"/>
          </a:p>
        </p:txBody>
      </p:sp>
    </p:spTree>
    <p:extLst>
      <p:ext uri="{BB962C8B-B14F-4D97-AF65-F5344CB8AC3E}">
        <p14:creationId xmlns:p14="http://schemas.microsoft.com/office/powerpoint/2010/main" val="372390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57232-C724-4693-91ED-0363AC97D3F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5E7470B-D68D-4223-A9A8-5BFAD40F236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908942-97C5-4F97-A45F-E6D3D0B25C3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6972E2C-243C-49AA-9CC1-0A867B655C9A}" type="datetimeFigureOut">
              <a:rPr lang="en-AU"/>
              <a:pPr>
                <a:defRPr/>
              </a:pPr>
              <a:t>13/11/2023</a:t>
            </a:fld>
            <a:endParaRPr lang="en-AU"/>
          </a:p>
        </p:txBody>
      </p:sp>
      <p:sp>
        <p:nvSpPr>
          <p:cNvPr id="5" name="Footer Placeholder 4">
            <a:extLst>
              <a:ext uri="{FF2B5EF4-FFF2-40B4-BE49-F238E27FC236}">
                <a16:creationId xmlns:a16="http://schemas.microsoft.com/office/drawing/2014/main" id="{DBC0F534-B570-4752-8984-2DB6EB740A9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3DAB9D05-E5FC-4723-8E24-DF94BF5121B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15863D7-9885-44FC-A89F-C73BA5954A66}"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gi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4.gif"/><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2.xml"/><Relationship Id="rId14"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ombudsman.wa.gov.au/Reportable_Conduct/Reportable_Conduct.htm" TargetMode="External"/><Relationship Id="rId5" Type="http://schemas.openxmlformats.org/officeDocument/2006/relationships/hyperlink" Target="mailto:reportableconduct@ombudsman.wa.gov.a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33A24D-1DA4-4745-85F1-53CC24F155EE}"/>
              </a:ext>
            </a:extLst>
          </p:cNvPr>
          <p:cNvPicPr>
            <a:picLocks noChangeAspect="1"/>
          </p:cNvPicPr>
          <p:nvPr/>
        </p:nvPicPr>
        <p:blipFill rotWithShape="1">
          <a:blip r:embed="rId3" cstate="print"/>
          <a:srcRect/>
          <a:stretch/>
        </p:blipFill>
        <p:spPr>
          <a:xfrm rot="16200000">
            <a:off x="2688567" y="-2688572"/>
            <a:ext cx="3766857" cy="9144001"/>
          </a:xfrm>
          <a:prstGeom prst="rect">
            <a:avLst/>
          </a:prstGeom>
          <a:effectLst>
            <a:reflection blurRad="6350" stA="52000" endA="300" endPos="35000" dir="5400000" sy="-100000" algn="bl" rotWithShape="0"/>
          </a:effectLst>
        </p:spPr>
      </p:pic>
      <p:sp>
        <p:nvSpPr>
          <p:cNvPr id="2" name="Title 1">
            <a:extLst>
              <a:ext uri="{FF2B5EF4-FFF2-40B4-BE49-F238E27FC236}">
                <a16:creationId xmlns:a16="http://schemas.microsoft.com/office/drawing/2014/main" id="{C45972DE-4420-44DF-B43D-475B5CDE4873}"/>
              </a:ext>
            </a:extLst>
          </p:cNvPr>
          <p:cNvSpPr>
            <a:spLocks noGrp="1"/>
          </p:cNvSpPr>
          <p:nvPr>
            <p:ph type="ctrTitle"/>
          </p:nvPr>
        </p:nvSpPr>
        <p:spPr>
          <a:xfrm>
            <a:off x="196845" y="2921750"/>
            <a:ext cx="8750300" cy="2124075"/>
          </a:xfrm>
        </p:spPr>
        <p:txBody>
          <a:bodyPr rtlCol="0">
            <a:noAutofit/>
          </a:bodyPr>
          <a:lstStyle/>
          <a:p>
            <a:pPr eaLnBrk="1" fontAlgn="auto" hangingPunct="1">
              <a:spcAft>
                <a:spcPts val="0"/>
              </a:spcAft>
              <a:defRPr/>
            </a:pPr>
            <a:r>
              <a:rPr lang="en-US" sz="3600" b="1" dirty="0">
                <a:solidFill>
                  <a:srgbClr val="9A0000"/>
                </a:solidFill>
                <a:effectLst>
                  <a:outerShdw blurRad="38100" dist="38100" dir="2700000" algn="tl">
                    <a:srgbClr val="000000">
                      <a:alpha val="43137"/>
                    </a:srgbClr>
                  </a:outerShdw>
                </a:effectLst>
                <a:latin typeface="Century Gothic" panose="020B0502020202020204" pitchFamily="34" charset="0"/>
              </a:rPr>
              <a:t>Reportable Conduct Scheme</a:t>
            </a:r>
            <a:endParaRPr lang="en-AU" sz="3600" b="1" dirty="0">
              <a:solidFill>
                <a:srgbClr val="9A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a:extLst>
              <a:ext uri="{FF2B5EF4-FFF2-40B4-BE49-F238E27FC236}">
                <a16:creationId xmlns:a16="http://schemas.microsoft.com/office/drawing/2014/main" id="{4EB7A1A4-046A-4906-832B-31CAEA136AE8}"/>
              </a:ext>
            </a:extLst>
          </p:cNvPr>
          <p:cNvSpPr>
            <a:spLocks noGrp="1"/>
          </p:cNvSpPr>
          <p:nvPr>
            <p:ph type="subTitle" idx="1"/>
          </p:nvPr>
        </p:nvSpPr>
        <p:spPr>
          <a:xfrm>
            <a:off x="0" y="5231187"/>
            <a:ext cx="9144000" cy="1441450"/>
          </a:xfrm>
        </p:spPr>
        <p:txBody>
          <a:bodyPr rtlCol="0">
            <a:normAutofit/>
          </a:bodyPr>
          <a:lstStyle/>
          <a:p>
            <a:pPr eaLnBrk="1" fontAlgn="auto" hangingPunct="1">
              <a:spcAft>
                <a:spcPts val="0"/>
              </a:spcAft>
              <a:defRPr/>
            </a:pPr>
            <a:r>
              <a:rPr lang="en-US" sz="1700" dirty="0">
                <a:solidFill>
                  <a:srgbClr val="1B7A9B"/>
                </a:solidFill>
                <a:effectLst>
                  <a:outerShdw blurRad="38100" dist="38100" dir="2700000" algn="tl">
                    <a:srgbClr val="000000">
                      <a:alpha val="43137"/>
                    </a:srgbClr>
                  </a:outerShdw>
                </a:effectLst>
                <a:latin typeface="Century Gothic" panose="020B0502020202020204" pitchFamily="34" charset="0"/>
              </a:rPr>
              <a:t>An overview of the Reportable Conduct Scheme </a:t>
            </a:r>
            <a:endParaRPr lang="en-AU" sz="1700" dirty="0">
              <a:solidFill>
                <a:srgbClr val="1B7A9B"/>
              </a:solidFill>
              <a:effectLst>
                <a:outerShdw blurRad="38100" dist="38100" dir="2700000" algn="tl">
                  <a:srgbClr val="000000">
                    <a:alpha val="43137"/>
                  </a:srgbClr>
                </a:outerShdw>
              </a:effectLst>
              <a:latin typeface="Century Gothic" panose="020B0502020202020204" pitchFamily="34" charset="0"/>
            </a:endParaRPr>
          </a:p>
          <a:p>
            <a:pPr eaLnBrk="1" fontAlgn="auto" hangingPunct="1">
              <a:spcAft>
                <a:spcPts val="0"/>
              </a:spcAft>
              <a:defRPr/>
            </a:pPr>
            <a:endParaRPr lang="en-AU" b="1" dirty="0">
              <a:solidFill>
                <a:srgbClr val="1B7A9B"/>
              </a:solidFill>
              <a:effectLst>
                <a:outerShdw blurRad="38100" dist="38100" dir="2700000" algn="tl">
                  <a:srgbClr val="000000">
                    <a:alpha val="43137"/>
                  </a:srgbClr>
                </a:outerShdw>
              </a:effectLst>
              <a:latin typeface="Century Gothic" panose="020B0502020202020204" pitchFamily="34" charset="0"/>
            </a:endParaRPr>
          </a:p>
        </p:txBody>
      </p:sp>
      <p:sp>
        <p:nvSpPr>
          <p:cNvPr id="2053" name="Subtitle 2">
            <a:extLst>
              <a:ext uri="{FF2B5EF4-FFF2-40B4-BE49-F238E27FC236}">
                <a16:creationId xmlns:a16="http://schemas.microsoft.com/office/drawing/2014/main" id="{C8D7CCBB-80CE-4495-826A-024C94BCC148}"/>
              </a:ext>
            </a:extLst>
          </p:cNvPr>
          <p:cNvSpPr txBox="1">
            <a:spLocks/>
          </p:cNvSpPr>
          <p:nvPr/>
        </p:nvSpPr>
        <p:spPr bwMode="auto">
          <a:xfrm>
            <a:off x="4924425" y="6292850"/>
            <a:ext cx="46212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 typeface="Arial" panose="020B0604020202020204" pitchFamily="34" charset="0"/>
              <a:buNone/>
            </a:pPr>
            <a:r>
              <a:rPr lang="en-AU" altLang="en-US" sz="1600" b="1">
                <a:solidFill>
                  <a:srgbClr val="C00000"/>
                </a:solidFill>
                <a:latin typeface="Century Gothic" panose="020B0502020202020204" pitchFamily="34" charset="0"/>
              </a:rPr>
              <a:t>Ombudsman Western Australia</a:t>
            </a:r>
          </a:p>
          <a:p>
            <a:pPr algn="ctr" defTabSz="914400" eaLnBrk="1" hangingPunct="1">
              <a:spcBef>
                <a:spcPct val="0"/>
              </a:spcBef>
              <a:buFont typeface="Arial" panose="020B0604020202020204" pitchFamily="34" charset="0"/>
              <a:buNone/>
            </a:pPr>
            <a:r>
              <a:rPr lang="en-AU" altLang="en-US" sz="1100" b="1">
                <a:solidFill>
                  <a:srgbClr val="166480"/>
                </a:solidFill>
                <a:latin typeface="Century Gothic" panose="020B0502020202020204" pitchFamily="34" charset="0"/>
              </a:rPr>
              <a:t>Serving Parliament – Serving Western Australians</a:t>
            </a:r>
          </a:p>
        </p:txBody>
      </p:sp>
      <p:sp>
        <p:nvSpPr>
          <p:cNvPr id="10" name="Rectangle 9">
            <a:extLst>
              <a:ext uri="{FF2B5EF4-FFF2-40B4-BE49-F238E27FC236}">
                <a16:creationId xmlns:a16="http://schemas.microsoft.com/office/drawing/2014/main" id="{DAB931A1-6C7C-416F-A425-C866306EB2EB}"/>
              </a:ext>
            </a:extLst>
          </p:cNvPr>
          <p:cNvSpPr/>
          <p:nvPr/>
        </p:nvSpPr>
        <p:spPr>
          <a:xfrm>
            <a:off x="-6" y="-2"/>
            <a:ext cx="9144006" cy="6858001"/>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What is not Reportable Conduct? </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87610"/>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1000"/>
              </a:spcAft>
            </a:pPr>
            <a:r>
              <a:rPr lang="en-US" sz="2000" dirty="0">
                <a:latin typeface="Arial" panose="020B0604020202020204" pitchFamily="34" charset="0"/>
                <a:cs typeface="Arial" panose="020B0604020202020204" pitchFamily="34" charset="0"/>
              </a:rPr>
              <a:t>Conduct that is </a:t>
            </a:r>
            <a:r>
              <a:rPr lang="en-US" sz="2000" b="1" dirty="0">
                <a:latin typeface="Arial" panose="020B0604020202020204" pitchFamily="34" charset="0"/>
                <a:cs typeface="Arial" panose="020B0604020202020204" pitchFamily="34" charset="0"/>
              </a:rPr>
              <a:t>not </a:t>
            </a:r>
            <a:r>
              <a:rPr lang="en-US" sz="2000" dirty="0">
                <a:latin typeface="Arial" panose="020B0604020202020204" pitchFamily="34" charset="0"/>
                <a:cs typeface="Arial" panose="020B0604020202020204" pitchFamily="34" charset="0"/>
              </a:rPr>
              <a:t>reportable conduct includes:</a:t>
            </a:r>
          </a:p>
          <a:p>
            <a:pPr lvl="1" indent="-342900">
              <a:spcBef>
                <a:spcPts val="600"/>
              </a:spcBef>
              <a:spcAft>
                <a:spcPts val="600"/>
              </a:spcAft>
              <a:buFont typeface="Courier New" panose="02070309020205020404" pitchFamily="49" charset="0"/>
              <a:buChar char="o"/>
            </a:pPr>
            <a:r>
              <a:rPr lang="en-US" sz="1800" dirty="0">
                <a:latin typeface="Arial" panose="020B0604020202020204" pitchFamily="34" charset="0"/>
              </a:rPr>
              <a:t>Conduct that forms part of normal professional duties. This includes conduct that is reasonable for the discipline, management or care of a child having regard to the characteristics of the child and any relevant code of conduct or professional standard that applied at the time; and</a:t>
            </a:r>
          </a:p>
          <a:p>
            <a:pPr lvl="1" indent="-342900">
              <a:spcBef>
                <a:spcPts val="600"/>
              </a:spcBef>
              <a:spcAft>
                <a:spcPts val="600"/>
              </a:spcAft>
              <a:buFont typeface="Courier New" panose="02070309020205020404" pitchFamily="49" charset="0"/>
              <a:buChar char="o"/>
            </a:pPr>
            <a:r>
              <a:rPr lang="en-US" sz="1800" dirty="0">
                <a:latin typeface="Arial" panose="020B0604020202020204" pitchFamily="34" charset="0"/>
              </a:rPr>
              <a:t>Conduct that is trivial or negligible that has been or will be investigated and recorded as part of another workplace procedure. </a:t>
            </a:r>
          </a:p>
        </p:txBody>
      </p:sp>
    </p:spTree>
    <p:extLst>
      <p:ext uri="{BB962C8B-B14F-4D97-AF65-F5344CB8AC3E}">
        <p14:creationId xmlns:p14="http://schemas.microsoft.com/office/powerpoint/2010/main" val="374371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Scenarios: Is this Reportable Conduct?</a:t>
            </a:r>
          </a:p>
        </p:txBody>
      </p:sp>
      <p:sp>
        <p:nvSpPr>
          <p:cNvPr id="16" name="Rectangle 15">
            <a:extLst>
              <a:ext uri="{FF2B5EF4-FFF2-40B4-BE49-F238E27FC236}">
                <a16:creationId xmlns:a16="http://schemas.microsoft.com/office/drawing/2014/main" id="{AF5394CA-7923-467A-81C9-35439B5D4428}"/>
              </a:ext>
            </a:extLst>
          </p:cNvPr>
          <p:cNvSpPr/>
          <p:nvPr/>
        </p:nvSpPr>
        <p:spPr>
          <a:xfrm>
            <a:off x="-5" y="-1"/>
            <a:ext cx="9144001" cy="6943411"/>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87610"/>
            <a:ext cx="8540170" cy="457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buNone/>
            </a:pPr>
            <a:endParaRPr lang="en-AU" sz="1700" dirty="0">
              <a:effectLst/>
              <a:latin typeface="Arial" panose="020B0604020202020204" pitchFamily="34" charset="0"/>
              <a:ea typeface="Times New Roman" panose="02020603050405020304" pitchFamily="18" charset="0"/>
            </a:endParaRPr>
          </a:p>
          <a:p>
            <a:pPr marL="0" lvl="0" indent="0">
              <a:buNone/>
            </a:pPr>
            <a:endParaRPr lang="en-AU" sz="1700" dirty="0">
              <a:effectLst/>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CA768217-0054-0660-C62B-3E9535FE3209}"/>
              </a:ext>
            </a:extLst>
          </p:cNvPr>
          <p:cNvSpPr txBox="1"/>
          <p:nvPr/>
        </p:nvSpPr>
        <p:spPr>
          <a:xfrm>
            <a:off x="4114800" y="2974258"/>
            <a:ext cx="914400" cy="914400"/>
          </a:xfrm>
          <a:prstGeom prst="rect">
            <a:avLst/>
          </a:prstGeom>
          <a:noFill/>
        </p:spPr>
        <p:txBody>
          <a:bodyPr wrap="square" rtlCol="0">
            <a:spAutoFit/>
          </a:bodyPr>
          <a:lstStyle/>
          <a:p>
            <a:endParaRPr lang="en-AU" dirty="0"/>
          </a:p>
        </p:txBody>
      </p:sp>
      <p:sp>
        <p:nvSpPr>
          <p:cNvPr id="3" name="TextBox 2">
            <a:extLst>
              <a:ext uri="{FF2B5EF4-FFF2-40B4-BE49-F238E27FC236}">
                <a16:creationId xmlns:a16="http://schemas.microsoft.com/office/drawing/2014/main" id="{31EDDBC4-0141-4E20-F666-B373350A0CD4}"/>
              </a:ext>
            </a:extLst>
          </p:cNvPr>
          <p:cNvSpPr txBox="1"/>
          <p:nvPr/>
        </p:nvSpPr>
        <p:spPr>
          <a:xfrm>
            <a:off x="235974" y="1690688"/>
            <a:ext cx="184731" cy="369332"/>
          </a:xfrm>
          <a:prstGeom prst="rect">
            <a:avLst/>
          </a:prstGeom>
          <a:noFill/>
        </p:spPr>
        <p:txBody>
          <a:bodyPr wrap="none" rtlCol="0">
            <a:spAutoFit/>
          </a:bodyPr>
          <a:lstStyle/>
          <a:p>
            <a:endParaRPr lang="en-AU" dirty="0"/>
          </a:p>
        </p:txBody>
      </p:sp>
      <p:sp>
        <p:nvSpPr>
          <p:cNvPr id="9" name="TextBox 8">
            <a:extLst>
              <a:ext uri="{FF2B5EF4-FFF2-40B4-BE49-F238E27FC236}">
                <a16:creationId xmlns:a16="http://schemas.microsoft.com/office/drawing/2014/main" id="{3FB808BD-123A-5FAA-8EC5-110F5BC1E075}"/>
              </a:ext>
            </a:extLst>
          </p:cNvPr>
          <p:cNvSpPr txBox="1"/>
          <p:nvPr/>
        </p:nvSpPr>
        <p:spPr>
          <a:xfrm>
            <a:off x="4516674" y="5717129"/>
            <a:ext cx="184731" cy="369332"/>
          </a:xfrm>
          <a:prstGeom prst="rect">
            <a:avLst/>
          </a:prstGeom>
          <a:noFill/>
        </p:spPr>
        <p:txBody>
          <a:bodyPr wrap="none" rtlCol="0">
            <a:spAutoFit/>
          </a:bodyPr>
          <a:lstStyle/>
          <a:p>
            <a:endParaRPr lang="en-AU" dirty="0"/>
          </a:p>
        </p:txBody>
      </p:sp>
      <p:graphicFrame>
        <p:nvGraphicFramePr>
          <p:cNvPr id="6" name="Table 6">
            <a:extLst>
              <a:ext uri="{FF2B5EF4-FFF2-40B4-BE49-F238E27FC236}">
                <a16:creationId xmlns:a16="http://schemas.microsoft.com/office/drawing/2014/main" id="{16E9BA9F-F58D-E9FD-397C-AAB9B99A2385}"/>
              </a:ext>
            </a:extLst>
          </p:cNvPr>
          <p:cNvGraphicFramePr>
            <a:graphicFrameLocks noGrp="1"/>
          </p:cNvGraphicFramePr>
          <p:nvPr>
            <p:extLst>
              <p:ext uri="{D42A27DB-BD31-4B8C-83A1-F6EECF244321}">
                <p14:modId xmlns:p14="http://schemas.microsoft.com/office/powerpoint/2010/main" val="3660403589"/>
              </p:ext>
            </p:extLst>
          </p:nvPr>
        </p:nvGraphicFramePr>
        <p:xfrm>
          <a:off x="246589" y="1471231"/>
          <a:ext cx="8540170" cy="4403977"/>
        </p:xfrm>
        <a:graphic>
          <a:graphicData uri="http://schemas.openxmlformats.org/drawingml/2006/table">
            <a:tbl>
              <a:tblPr firstRow="1" bandRow="1">
                <a:tableStyleId>{5C22544A-7EE6-4342-B048-85BDC9FD1C3A}</a:tableStyleId>
              </a:tblPr>
              <a:tblGrid>
                <a:gridCol w="8540170">
                  <a:extLst>
                    <a:ext uri="{9D8B030D-6E8A-4147-A177-3AD203B41FA5}">
                      <a16:colId xmlns:a16="http://schemas.microsoft.com/office/drawing/2014/main" val="3982922044"/>
                    </a:ext>
                  </a:extLst>
                </a:gridCol>
              </a:tblGrid>
              <a:tr h="189975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Times New Roman" panose="02020603050405020304" pitchFamily="18" charset="0"/>
                        </a:rPr>
                        <a:t>An educator has advised her supervisor that she saw another senior educator grab a toddler in the toddler room by the arm while they are outside and drag them back into the room when they refused to comply with a request to sit and have sun screen applied.  The toddler didn’t have any marks on their arm, they were distressed but were able to be comforted.  The educator spoke to the senior educator who said “I took them back inside as being outside without sunscreen is a safety issue.”</a:t>
                      </a:r>
                      <a:endParaRPr lang="en-AU" sz="1600" b="0" dirty="0">
                        <a:effectLst/>
                        <a:latin typeface="Calibri" panose="020F0502020204030204" pitchFamily="34" charset="0"/>
                        <a:ea typeface="Calibri" panose="020F0502020204030204" pitchFamily="34" charset="0"/>
                      </a:endParaRPr>
                    </a:p>
                  </a:txBody>
                  <a:tcPr>
                    <a:solidFill>
                      <a:srgbClr val="166480"/>
                    </a:solidFill>
                  </a:tcPr>
                </a:tc>
                <a:extLst>
                  <a:ext uri="{0D108BD9-81ED-4DB2-BD59-A6C34878D82A}">
                    <a16:rowId xmlns:a16="http://schemas.microsoft.com/office/drawing/2014/main" val="3126265301"/>
                  </a:ext>
                </a:extLst>
              </a:tr>
              <a:tr h="11225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1600" dirty="0">
                          <a:solidFill>
                            <a:schemeClr val="bg1"/>
                          </a:solidFill>
                          <a:effectLst/>
                          <a:latin typeface="Arial" panose="020B0604020202020204" pitchFamily="34" charset="0"/>
                          <a:ea typeface="Times New Roman" panose="02020603050405020304" pitchFamily="18" charset="0"/>
                        </a:rPr>
                        <a:t>A supervisor witnesses an educator trying to separate two toddlers in the room before nap time.  The educator puts her face right up to the face of the toddlers and says “the next one of you who won’t lay down is going to get a smack on the bottom” and raises her hand fast and high.</a:t>
                      </a:r>
                      <a:endParaRPr lang="en-AU" sz="1600" dirty="0">
                        <a:solidFill>
                          <a:schemeClr val="bg1"/>
                        </a:solidFill>
                        <a:effectLst/>
                        <a:latin typeface="Calibri" panose="020F0502020204030204" pitchFamily="34" charset="0"/>
                        <a:ea typeface="Calibri" panose="020F0502020204030204" pitchFamily="34" charset="0"/>
                      </a:endParaRPr>
                    </a:p>
                  </a:txBody>
                  <a:tcPr>
                    <a:solidFill>
                      <a:srgbClr val="1B7A9B"/>
                    </a:solidFill>
                  </a:tcPr>
                </a:tc>
                <a:extLst>
                  <a:ext uri="{0D108BD9-81ED-4DB2-BD59-A6C34878D82A}">
                    <a16:rowId xmlns:a16="http://schemas.microsoft.com/office/drawing/2014/main" val="272090352"/>
                  </a:ext>
                </a:extLst>
              </a:tr>
              <a:tr h="13816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Times New Roman" panose="02020603050405020304" pitchFamily="18" charset="0"/>
                        </a:rPr>
                        <a:t>An educator has formed a close bond with a child in the Kindy room with attachment issues.  The educator allows the child to follow her into the staff toilet and is seen leaving the staff toilets with the child.  When asked, the educator says “I can’t separate the child from me, so they came to the toilet but they didn’t see anything”.</a:t>
                      </a:r>
                      <a:endParaRPr lang="en-AU" sz="1600" dirty="0">
                        <a:effectLst/>
                        <a:latin typeface="Calibri" panose="020F0502020204030204" pitchFamily="34" charset="0"/>
                        <a:ea typeface="Calibri" panose="020F0502020204030204" pitchFamily="34" charset="0"/>
                      </a:endParaRPr>
                    </a:p>
                  </a:txBody>
                  <a:tcPr>
                    <a:solidFill>
                      <a:srgbClr val="A4CCDD"/>
                    </a:solidFill>
                  </a:tcPr>
                </a:tc>
                <a:extLst>
                  <a:ext uri="{0D108BD9-81ED-4DB2-BD59-A6C34878D82A}">
                    <a16:rowId xmlns:a16="http://schemas.microsoft.com/office/drawing/2014/main" val="1720297069"/>
                  </a:ext>
                </a:extLst>
              </a:tr>
            </a:tbl>
          </a:graphicData>
        </a:graphic>
      </p:graphicFrame>
    </p:spTree>
    <p:extLst>
      <p:ext uri="{BB962C8B-B14F-4D97-AF65-F5344CB8AC3E}">
        <p14:creationId xmlns:p14="http://schemas.microsoft.com/office/powerpoint/2010/main" val="180309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Who are the employees covered </a:t>
            </a:r>
          </a:p>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by the Scheme?</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09233"/>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600"/>
              </a:spcAft>
              <a:buNone/>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A reportable allegation or reportable conviction can be made about the following persons who are over 18 years of age: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buFont typeface="Arial" panose="020B0604020202020204" pitchFamily="34" charset="0"/>
              <a:buChar char="•"/>
            </a:pPr>
            <a:r>
              <a:rPr lang="en-AU" sz="1800" dirty="0">
                <a:latin typeface="Arial" panose="020B0604020202020204" pitchFamily="34" charset="0"/>
                <a:cs typeface="Times New Roman" panose="02020603050405020304" pitchFamily="18" charset="0"/>
              </a:rPr>
              <a:t>An officer or employee of the organisation, </a:t>
            </a:r>
            <a:r>
              <a:rPr lang="en-US" sz="1800" dirty="0">
                <a:latin typeface="Arial" panose="020B0604020202020204" pitchFamily="34" charset="0"/>
                <a:cs typeface="Times New Roman" panose="02020603050405020304" pitchFamily="18" charset="0"/>
              </a:rPr>
              <a:t>whether or not the individual’s work is in connection with any work or activities of the entity that relate to children</a:t>
            </a:r>
            <a:r>
              <a:rPr lang="en-AU" sz="1800" dirty="0">
                <a:latin typeface="Arial" panose="020B0604020202020204" pitchFamily="34" charset="0"/>
                <a:cs typeface="Times New Roman" panose="02020603050405020304" pitchFamily="18" charset="0"/>
              </a:rPr>
              <a:t>; </a:t>
            </a:r>
            <a:endParaRPr lang="en-US" sz="1800" dirty="0">
              <a:latin typeface="Arial" panose="020B0604020202020204" pitchFamily="34" charset="0"/>
              <a:cs typeface="Times New Roman" panose="02020603050405020304" pitchFamily="18" charset="0"/>
            </a:endParaRPr>
          </a:p>
          <a:p>
            <a:pPr>
              <a:spcAft>
                <a:spcPts val="600"/>
              </a:spcAft>
              <a:buFont typeface="Arial" panose="020B0604020202020204" pitchFamily="34" charset="0"/>
              <a:buChar char="•"/>
            </a:pPr>
            <a:r>
              <a:rPr lang="en-AU" sz="1800" dirty="0">
                <a:latin typeface="Arial" panose="020B0604020202020204" pitchFamily="34" charset="0"/>
                <a:cs typeface="Times New Roman" panose="02020603050405020304" pitchFamily="18" charset="0"/>
              </a:rPr>
              <a:t>A person engaged by the organisation (or by another person or body on the organisation’s behalf) to provide services to children, including as a volunteer or contractor; </a:t>
            </a:r>
          </a:p>
          <a:p>
            <a:pPr>
              <a:spcAft>
                <a:spcPts val="600"/>
              </a:spcAft>
              <a:buFont typeface="Arial" panose="020B0604020202020204" pitchFamily="34" charset="0"/>
              <a:buChar char="•"/>
            </a:pPr>
            <a:r>
              <a:rPr lang="en-AU" sz="1800" dirty="0">
                <a:latin typeface="Arial" panose="020B0604020202020204" pitchFamily="34" charset="0"/>
                <a:cs typeface="Times New Roman" panose="02020603050405020304" pitchFamily="18" charset="0"/>
              </a:rPr>
              <a:t>A person engaged by the organisation as a carer of a child under a placement arrangement under the CCS Act; </a:t>
            </a:r>
            <a:endParaRPr lang="en-US" sz="1800" dirty="0">
              <a:latin typeface="Arial" panose="020B0604020202020204" pitchFamily="34" charset="0"/>
              <a:cs typeface="Times New Roman" panose="02020603050405020304" pitchFamily="18" charset="0"/>
            </a:endParaRPr>
          </a:p>
          <a:p>
            <a:pPr>
              <a:spcAft>
                <a:spcPts val="600"/>
              </a:spcAft>
              <a:buFont typeface="Arial" panose="020B0604020202020204" pitchFamily="34" charset="0"/>
              <a:buChar char="•"/>
            </a:pPr>
            <a:r>
              <a:rPr lang="en-AU" sz="1800" dirty="0">
                <a:latin typeface="Arial" panose="020B0604020202020204" pitchFamily="34" charset="0"/>
                <a:cs typeface="Times New Roman" panose="02020603050405020304" pitchFamily="18" charset="0"/>
              </a:rPr>
              <a:t>A family day care educator or family day care educator assistant engaged by or registered with the organisation; </a:t>
            </a:r>
            <a:endParaRPr lang="en-US" sz="1800" dirty="0">
              <a:latin typeface="Arial" panose="020B0604020202020204" pitchFamily="34" charset="0"/>
              <a:cs typeface="Times New Roman" panose="02020603050405020304" pitchFamily="18" charset="0"/>
            </a:endParaRPr>
          </a:p>
          <a:p>
            <a:pPr>
              <a:spcAft>
                <a:spcPts val="600"/>
              </a:spcAft>
              <a:buFont typeface="Arial" panose="020B0604020202020204" pitchFamily="34" charset="0"/>
              <a:buChar char="•"/>
            </a:pPr>
            <a:r>
              <a:rPr lang="en-AU" sz="1800" dirty="0">
                <a:latin typeface="Arial" panose="020B0604020202020204" pitchFamily="34" charset="0"/>
                <a:cs typeface="Times New Roman" panose="02020603050405020304" pitchFamily="18" charset="0"/>
              </a:rPr>
              <a:t>A police officer; or</a:t>
            </a:r>
          </a:p>
          <a:p>
            <a:pPr>
              <a:spcAft>
                <a:spcPts val="600"/>
              </a:spcAft>
              <a:buFont typeface="Arial" panose="020B0604020202020204" pitchFamily="34" charset="0"/>
              <a:buChar char="•"/>
            </a:pPr>
            <a:r>
              <a:rPr lang="en-AU" sz="1800" dirty="0">
                <a:latin typeface="Arial" panose="020B0604020202020204" pitchFamily="34" charset="0"/>
                <a:cs typeface="Times New Roman" panose="02020603050405020304" pitchFamily="18" charset="0"/>
              </a:rPr>
              <a:t>A minister of religion or a religious leader if the organisation is a religious body.</a:t>
            </a:r>
            <a:endParaRPr lang="en-US" sz="1800" dirty="0">
              <a:latin typeface="Arial" panose="020B0604020202020204" pitchFamily="34" charset="0"/>
              <a:cs typeface="Times New Roman" panose="02020603050405020304" pitchFamily="18" charset="0"/>
            </a:endParaRPr>
          </a:p>
          <a:p>
            <a:pPr>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buNone/>
            </a:pPr>
            <a:endParaRPr lang="en-AU"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34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What are the obligations for employees?</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09233"/>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60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All officers or employees </a:t>
            </a: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must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report a reportable allegation or reportable conviction, of which they become aware.</a:t>
            </a:r>
          </a:p>
          <a:p>
            <a:pPr marL="0" indent="0" algn="just">
              <a:spcAft>
                <a:spcPts val="600"/>
              </a:spcAft>
              <a:buNone/>
            </a:pPr>
            <a:r>
              <a:rPr lang="en-AU" sz="2000" dirty="0">
                <a:latin typeface="Arial" panose="020B0604020202020204" pitchFamily="34" charset="0"/>
                <a:ea typeface="Times New Roman" panose="02020603050405020304" pitchFamily="18" charset="0"/>
                <a:cs typeface="Times New Roman" panose="02020603050405020304" pitchFamily="18" charset="0"/>
              </a:rPr>
              <a:t>These employees are those that through induction, ongoing training and established reporting systems provided by the organisation, can be expected to be aware of their obligations to report. </a:t>
            </a:r>
          </a:p>
          <a:p>
            <a:pPr marL="0" indent="0" algn="just">
              <a:spcAft>
                <a:spcPts val="600"/>
              </a:spcAft>
              <a:buNone/>
            </a:pPr>
            <a:r>
              <a:rPr lang="en-AU" sz="2000" dirty="0">
                <a:latin typeface="Arial" panose="020B0604020202020204" pitchFamily="34" charset="0"/>
                <a:ea typeface="Times New Roman" panose="02020603050405020304" pitchFamily="18" charset="0"/>
                <a:cs typeface="Times New Roman" panose="02020603050405020304" pitchFamily="18" charset="0"/>
              </a:rPr>
              <a:t>Other people, including contractors and volunteers, </a:t>
            </a:r>
            <a:r>
              <a:rPr lang="en-AU" sz="2000" b="1" dirty="0">
                <a:latin typeface="Arial" panose="020B0604020202020204" pitchFamily="34" charset="0"/>
                <a:ea typeface="Times New Roman" panose="02020603050405020304" pitchFamily="18" charset="0"/>
                <a:cs typeface="Times New Roman" panose="02020603050405020304" pitchFamily="18" charset="0"/>
              </a:rPr>
              <a:t>may</a:t>
            </a:r>
            <a:r>
              <a:rPr lang="en-AU" sz="2000" dirty="0">
                <a:latin typeface="Arial" panose="020B0604020202020204" pitchFamily="34" charset="0"/>
                <a:ea typeface="Times New Roman" panose="02020603050405020304" pitchFamily="18" charset="0"/>
                <a:cs typeface="Times New Roman" panose="02020603050405020304" pitchFamily="18" charset="0"/>
              </a:rPr>
              <a:t> report a reportable allegation or reportable conviction of which they become aware.</a:t>
            </a:r>
          </a:p>
          <a:p>
            <a:pPr marL="0" indent="0" algn="just">
              <a:spcAft>
                <a:spcPts val="600"/>
              </a:spcAft>
              <a:buNone/>
            </a:pPr>
            <a:r>
              <a:rPr lang="en-AU" sz="2000" dirty="0">
                <a:latin typeface="Arial" panose="020B0604020202020204" pitchFamily="34" charset="0"/>
                <a:ea typeface="Times New Roman" panose="02020603050405020304" pitchFamily="18" charset="0"/>
                <a:cs typeface="Times New Roman" panose="02020603050405020304" pitchFamily="18" charset="0"/>
              </a:rPr>
              <a:t>A person who makes a report to the head of the organisation or the Ombudsman, may disclose any information that the person believes on reasonable grounds reveals reportable conduct or is otherwise relevant to a reportable allegation.</a:t>
            </a:r>
          </a:p>
        </p:txBody>
      </p:sp>
    </p:spTree>
    <p:extLst>
      <p:ext uri="{BB962C8B-B14F-4D97-AF65-F5344CB8AC3E}">
        <p14:creationId xmlns:p14="http://schemas.microsoft.com/office/powerpoint/2010/main" val="116546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8C05FF9-CFF1-4240-A544-8A21EF69C895}"/>
              </a:ext>
            </a:extLst>
          </p:cNvPr>
          <p:cNvSpPr txBox="1">
            <a:spLocks/>
          </p:cNvSpPr>
          <p:nvPr/>
        </p:nvSpPr>
        <p:spPr>
          <a:xfrm>
            <a:off x="4545823" y="6226014"/>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dirty="0"/>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492796" cy="994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What do organisations </a:t>
            </a:r>
          </a:p>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need to do? </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289408" y="1375036"/>
            <a:ext cx="8529175" cy="48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None/>
            </a:pPr>
            <a:r>
              <a:rPr lang="en-AU" sz="2000" kern="0" dirty="0">
                <a:solidFill>
                  <a:srgbClr val="000000"/>
                </a:solidFill>
                <a:latin typeface="Arial" panose="020B0604020202020204" pitchFamily="34" charset="0"/>
                <a:cs typeface="Arial" panose="020B0604020202020204" pitchFamily="34" charset="0"/>
              </a:rPr>
              <a:t>The obligations of the head of an organisation can be summarised as:</a:t>
            </a:r>
          </a:p>
        </p:txBody>
      </p:sp>
      <p:graphicFrame>
        <p:nvGraphicFramePr>
          <p:cNvPr id="2" name="Diagram 1">
            <a:extLst>
              <a:ext uri="{FF2B5EF4-FFF2-40B4-BE49-F238E27FC236}">
                <a16:creationId xmlns:a16="http://schemas.microsoft.com/office/drawing/2014/main" id="{1339B47C-91B1-25FE-035A-6556D7D93C62}"/>
              </a:ext>
            </a:extLst>
          </p:cNvPr>
          <p:cNvGraphicFramePr/>
          <p:nvPr>
            <p:extLst>
              <p:ext uri="{D42A27DB-BD31-4B8C-83A1-F6EECF244321}">
                <p14:modId xmlns:p14="http://schemas.microsoft.com/office/powerpoint/2010/main" val="1964433056"/>
              </p:ext>
            </p:extLst>
          </p:nvPr>
        </p:nvGraphicFramePr>
        <p:xfrm>
          <a:off x="325417" y="1991123"/>
          <a:ext cx="8207938" cy="4055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Tree>
    <p:extLst>
      <p:ext uri="{BB962C8B-B14F-4D97-AF65-F5344CB8AC3E}">
        <p14:creationId xmlns:p14="http://schemas.microsoft.com/office/powerpoint/2010/main" val="359596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54A4EE-73A8-1EED-3099-56B00EC91F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28302" y="5892417"/>
            <a:ext cx="1364339" cy="922381"/>
          </a:xfrm>
          <a:prstGeom prst="rect">
            <a:avLst/>
          </a:prstGeom>
        </p:spPr>
      </p:pic>
      <p:sp>
        <p:nvSpPr>
          <p:cNvPr id="5" name="Subtitle 2">
            <a:extLst>
              <a:ext uri="{FF2B5EF4-FFF2-40B4-BE49-F238E27FC236}">
                <a16:creationId xmlns:a16="http://schemas.microsoft.com/office/drawing/2014/main" id="{27768BD8-7FAD-B0B4-8A8F-33A97F82F6FA}"/>
              </a:ext>
            </a:extLst>
          </p:cNvPr>
          <p:cNvSpPr txBox="1">
            <a:spLocks/>
          </p:cNvSpPr>
          <p:nvPr/>
        </p:nvSpPr>
        <p:spPr>
          <a:xfrm>
            <a:off x="4525059" y="6191305"/>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pic>
        <p:nvPicPr>
          <p:cNvPr id="6" name="Picture 5">
            <a:extLst>
              <a:ext uri="{FF2B5EF4-FFF2-40B4-BE49-F238E27FC236}">
                <a16:creationId xmlns:a16="http://schemas.microsoft.com/office/drawing/2014/main" id="{38E93F97-9DE1-34BB-71C6-DC6F093E84D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4" y="-3913976"/>
            <a:ext cx="1316050" cy="9144002"/>
          </a:xfrm>
          <a:prstGeom prst="rect">
            <a:avLst/>
          </a:prstGeom>
          <a:effectLst>
            <a:reflection stA="31000" endPos="0" dir="5400000" sy="-100000" algn="bl" rotWithShape="0"/>
          </a:effectLst>
        </p:spPr>
      </p:pic>
      <p:sp>
        <p:nvSpPr>
          <p:cNvPr id="7" name="Title 1">
            <a:extLst>
              <a:ext uri="{FF2B5EF4-FFF2-40B4-BE49-F238E27FC236}">
                <a16:creationId xmlns:a16="http://schemas.microsoft.com/office/drawing/2014/main" id="{5434CED9-DF86-A6CF-3EFA-49E675E9829A}"/>
              </a:ext>
            </a:extLst>
          </p:cNvPr>
          <p:cNvSpPr txBox="1">
            <a:spLocks/>
          </p:cNvSpPr>
          <p:nvPr/>
        </p:nvSpPr>
        <p:spPr>
          <a:xfrm>
            <a:off x="8381" y="196724"/>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Systems Requirements </a:t>
            </a:r>
          </a:p>
        </p:txBody>
      </p:sp>
      <p:sp>
        <p:nvSpPr>
          <p:cNvPr id="8" name="Rectangle 7">
            <a:extLst>
              <a:ext uri="{FF2B5EF4-FFF2-40B4-BE49-F238E27FC236}">
                <a16:creationId xmlns:a16="http://schemas.microsoft.com/office/drawing/2014/main" id="{74809BBD-2170-84A9-C9DD-45DA9B3B20F9}"/>
              </a:ext>
            </a:extLst>
          </p:cNvPr>
          <p:cNvSpPr/>
          <p:nvPr/>
        </p:nvSpPr>
        <p:spPr>
          <a:xfrm>
            <a:off x="8380" y="-1"/>
            <a:ext cx="9135619" cy="6865166"/>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a:extLst>
              <a:ext uri="{FF2B5EF4-FFF2-40B4-BE49-F238E27FC236}">
                <a16:creationId xmlns:a16="http://schemas.microsoft.com/office/drawing/2014/main" id="{E29E9A02-6EEE-A8DB-00F1-599BE77CD8FA}"/>
              </a:ext>
            </a:extLst>
          </p:cNvPr>
          <p:cNvSpPr txBox="1">
            <a:spLocks/>
          </p:cNvSpPr>
          <p:nvPr/>
        </p:nvSpPr>
        <p:spPr bwMode="auto">
          <a:xfrm>
            <a:off x="310298" y="1812753"/>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1000"/>
              </a:spcAft>
              <a:buNone/>
            </a:pPr>
            <a:endParaRPr lang="en-US" sz="1800" dirty="0">
              <a:latin typeface="Arial" panose="020B0604020202020204" pitchFamily="34" charset="0"/>
            </a:endParaRPr>
          </a:p>
        </p:txBody>
      </p:sp>
      <p:graphicFrame>
        <p:nvGraphicFramePr>
          <p:cNvPr id="10" name="Diagram 9">
            <a:extLst>
              <a:ext uri="{FF2B5EF4-FFF2-40B4-BE49-F238E27FC236}">
                <a16:creationId xmlns:a16="http://schemas.microsoft.com/office/drawing/2014/main" id="{70F1DC01-0B38-FDE4-85E3-4C0CB85DCCC6}"/>
              </a:ext>
            </a:extLst>
          </p:cNvPr>
          <p:cNvGraphicFramePr/>
          <p:nvPr/>
        </p:nvGraphicFramePr>
        <p:xfrm flipH="1" flipV="1">
          <a:off x="7628385" y="5486165"/>
          <a:ext cx="99916" cy="457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a:extLst>
              <a:ext uri="{FF2B5EF4-FFF2-40B4-BE49-F238E27FC236}">
                <a16:creationId xmlns:a16="http://schemas.microsoft.com/office/drawing/2014/main" id="{DE1AE8D3-1B89-62D3-F166-1EBBC8AE61AF}"/>
              </a:ext>
            </a:extLst>
          </p:cNvPr>
          <p:cNvGraphicFramePr/>
          <p:nvPr/>
        </p:nvGraphicFramePr>
        <p:xfrm>
          <a:off x="1582343" y="1797594"/>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98423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8C05FF9-CFF1-4240-A544-8A21EF69C895}"/>
              </a:ext>
            </a:extLst>
          </p:cNvPr>
          <p:cNvSpPr txBox="1">
            <a:spLocks/>
          </p:cNvSpPr>
          <p:nvPr/>
        </p:nvSpPr>
        <p:spPr>
          <a:xfrm>
            <a:off x="4545823" y="6226014"/>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dirty="0"/>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What do organisations </a:t>
            </a:r>
          </a:p>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provide to the Ombudsman</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301658" y="1375036"/>
            <a:ext cx="8663233" cy="48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None/>
            </a:pPr>
            <a:r>
              <a:rPr lang="en-AU" sz="1800" kern="0" dirty="0">
                <a:solidFill>
                  <a:srgbClr val="000000"/>
                </a:solidFill>
                <a:latin typeface="Arial" panose="020B0604020202020204" pitchFamily="34" charset="0"/>
                <a:cs typeface="Arial" panose="020B0604020202020204" pitchFamily="34" charset="0"/>
              </a:rPr>
              <a:t>The information that must be provided to the Ombudsman can be summarised as:</a:t>
            </a:r>
          </a:p>
          <a:p>
            <a:pPr marL="0" indent="0">
              <a:spcAft>
                <a:spcPts val="600"/>
              </a:spcAft>
              <a:buNone/>
            </a:pPr>
            <a:endParaRPr lang="en-AU" sz="2000" kern="0" dirty="0">
              <a:solidFill>
                <a:srgbClr val="00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724D896D-9680-B216-6A79-F453903640A9}"/>
              </a:ext>
            </a:extLst>
          </p:cNvPr>
          <p:cNvGraphicFramePr>
            <a:graphicFrameLocks noGrp="1"/>
          </p:cNvGraphicFramePr>
          <p:nvPr>
            <p:extLst>
              <p:ext uri="{D42A27DB-BD31-4B8C-83A1-F6EECF244321}">
                <p14:modId xmlns:p14="http://schemas.microsoft.com/office/powerpoint/2010/main" val="3059441411"/>
              </p:ext>
            </p:extLst>
          </p:nvPr>
        </p:nvGraphicFramePr>
        <p:xfrm>
          <a:off x="454590" y="1809997"/>
          <a:ext cx="8182465" cy="4321084"/>
        </p:xfrm>
        <a:graphic>
          <a:graphicData uri="http://schemas.openxmlformats.org/drawingml/2006/table">
            <a:tbl>
              <a:tblPr firstRow="1" firstCol="1" bandRow="1"/>
              <a:tblGrid>
                <a:gridCol w="2213196">
                  <a:extLst>
                    <a:ext uri="{9D8B030D-6E8A-4147-A177-3AD203B41FA5}">
                      <a16:colId xmlns:a16="http://schemas.microsoft.com/office/drawing/2014/main" val="2477257176"/>
                    </a:ext>
                  </a:extLst>
                </a:gridCol>
                <a:gridCol w="1923068">
                  <a:extLst>
                    <a:ext uri="{9D8B030D-6E8A-4147-A177-3AD203B41FA5}">
                      <a16:colId xmlns:a16="http://schemas.microsoft.com/office/drawing/2014/main" val="2828548424"/>
                    </a:ext>
                  </a:extLst>
                </a:gridCol>
                <a:gridCol w="2094853">
                  <a:extLst>
                    <a:ext uri="{9D8B030D-6E8A-4147-A177-3AD203B41FA5}">
                      <a16:colId xmlns:a16="http://schemas.microsoft.com/office/drawing/2014/main" val="2264381417"/>
                    </a:ext>
                  </a:extLst>
                </a:gridCol>
                <a:gridCol w="1951348">
                  <a:extLst>
                    <a:ext uri="{9D8B030D-6E8A-4147-A177-3AD203B41FA5}">
                      <a16:colId xmlns:a16="http://schemas.microsoft.com/office/drawing/2014/main" val="1237273392"/>
                    </a:ext>
                  </a:extLst>
                </a:gridCol>
              </a:tblGrid>
              <a:tr h="355083">
                <a:tc>
                  <a:txBody>
                    <a:bodyPr/>
                    <a:lstStyle/>
                    <a:p>
                      <a:pPr algn="ctr">
                        <a:spcBef>
                          <a:spcPts val="600"/>
                        </a:spcBef>
                        <a:spcAft>
                          <a:spcPts val="600"/>
                        </a:spcAft>
                      </a:pPr>
                      <a:r>
                        <a:rPr lang="en-US" sz="12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Notification of reportable allegation or reportable conviction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tc>
                  <a:txBody>
                    <a:bodyPr/>
                    <a:lstStyle/>
                    <a:p>
                      <a:pPr algn="ctr">
                        <a:spcBef>
                          <a:spcPts val="600"/>
                        </a:spcBef>
                        <a:spcAft>
                          <a:spcPts val="1000"/>
                        </a:spcAft>
                      </a:pPr>
                      <a:r>
                        <a:rPr lang="en-US" sz="12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Details of investigator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F497D"/>
                    </a:solidFill>
                  </a:tcPr>
                </a:tc>
                <a:tc>
                  <a:txBody>
                    <a:bodyPr/>
                    <a:lstStyle/>
                    <a:p>
                      <a:pPr algn="ctr">
                        <a:spcBef>
                          <a:spcPts val="600"/>
                        </a:spcBef>
                        <a:spcAft>
                          <a:spcPts val="1000"/>
                        </a:spcAft>
                      </a:pPr>
                      <a:r>
                        <a:rPr lang="en-AU" sz="12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Outcomes of investigation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tc>
                  <a:txBody>
                    <a:bodyPr/>
                    <a:lstStyle/>
                    <a:p>
                      <a:pPr algn="ctr">
                        <a:spcBef>
                          <a:spcPts val="600"/>
                        </a:spcBef>
                        <a:spcAft>
                          <a:spcPts val="1000"/>
                        </a:spcAft>
                      </a:pPr>
                      <a:r>
                        <a:rPr lang="en-AU" sz="12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Additional documents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F497D"/>
                    </a:solidFill>
                  </a:tcPr>
                </a:tc>
                <a:extLst>
                  <a:ext uri="{0D108BD9-81ED-4DB2-BD59-A6C34878D82A}">
                    <a16:rowId xmlns:a16="http://schemas.microsoft.com/office/drawing/2014/main" val="540721563"/>
                  </a:ext>
                </a:extLst>
              </a:tr>
              <a:tr h="3772444">
                <a:tc>
                  <a:txBody>
                    <a:bodyPr/>
                    <a:lstStyle/>
                    <a:p>
                      <a:pPr marL="163513" marR="0" lvl="0" indent="-163513"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Name of the head of the </a:t>
                      </a:r>
                      <a:r>
                        <a:rPr lang="en-US" sz="1200" dirty="0" err="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organisation</a:t>
                      </a: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63513" marR="0" lvl="0" indent="-163513"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err="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Organisation</a:t>
                      </a: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contact details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63513" lvl="0" indent="-163513" algn="l">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Risk assessment and risk management action taken, or proposed to be taken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How the head of the </a:t>
                      </a:r>
                      <a:r>
                        <a:rPr lang="en-US" sz="1200" kern="1200" dirty="0" err="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organisation</a:t>
                      </a: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intends to proceed with the matter</a:t>
                      </a: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If known:</a:t>
                      </a:r>
                    </a:p>
                    <a:p>
                      <a:pPr marL="366712" lvl="1" indent="-171450" algn="l">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Details of the allegation</a:t>
                      </a:r>
                    </a:p>
                    <a:p>
                      <a:pPr marL="366712" lvl="1" indent="-171450" algn="l">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Name and date of birth of employee </a:t>
                      </a:r>
                    </a:p>
                    <a:p>
                      <a:pPr marL="366712" lvl="1" indent="-171450" algn="l">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Employee working with children identifying number</a:t>
                      </a:r>
                    </a:p>
                    <a:p>
                      <a:pPr marL="366712" lvl="1" indent="-171450" algn="l">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If WA Police have been contacted </a:t>
                      </a:r>
                    </a:p>
                    <a:p>
                      <a:pPr marL="36195" algn="l">
                        <a:spcBef>
                          <a:spcPts val="1200"/>
                        </a:spcBef>
                        <a:spcAft>
                          <a:spcPts val="1200"/>
                        </a:spcAft>
                      </a:pPr>
                      <a:r>
                        <a:rPr lang="en-US" sz="12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Within 7 working days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3D4FC"/>
                    </a:solidFill>
                  </a:tcPr>
                </a:tc>
                <a:tc>
                  <a:txBody>
                    <a:bodyPr/>
                    <a:lstStyle/>
                    <a:p>
                      <a:pPr marL="179388"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Name and contact details of the investigator</a:t>
                      </a:r>
                    </a:p>
                    <a:p>
                      <a:pPr marL="36195" algn="l">
                        <a:spcBef>
                          <a:spcPts val="1200"/>
                        </a:spcBef>
                        <a:spcAft>
                          <a:spcPts val="1000"/>
                        </a:spcAft>
                      </a:pPr>
                      <a:r>
                        <a:rPr lang="en-US" sz="12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As soon as practicable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BFE"/>
                    </a:solidFill>
                  </a:tcPr>
                </a:tc>
                <a:tc>
                  <a:txBody>
                    <a:bodyPr/>
                    <a:lstStyle/>
                    <a:p>
                      <a:pPr algn="just">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Written report setting out: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Findings of the investigation</a:t>
                      </a: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Reasons for the findings</a:t>
                      </a: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Any submissions from the employee </a:t>
                      </a: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Disciplinary action taken, or the reason why no action taken</a:t>
                      </a: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Any action taken to prevent further reportable conduct</a:t>
                      </a:r>
                    </a:p>
                    <a:p>
                      <a:pPr marL="163513" lvl="0" indent="-163513" algn="l" defTabSz="914400" rtl="0" eaLnBrk="1" latinLnBrk="0" hangingPunct="1">
                        <a:buFont typeface="Symbol" panose="05050102010706020507" pitchFamily="18" charset="2"/>
                        <a:buChar char=""/>
                      </a:pPr>
                      <a:r>
                        <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Any other relevant information</a:t>
                      </a:r>
                    </a:p>
                    <a:p>
                      <a:pPr marL="163513" lvl="0" indent="-163513" algn="l" defTabSz="914400" rtl="0" eaLnBrk="1" latinLnBrk="0" hangingPunct="1">
                        <a:buFont typeface="Symbol" panose="05050102010706020507" pitchFamily="18" charset="2"/>
                        <a:buChar char=""/>
                      </a:pPr>
                      <a:endPar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p>
                      <a:pPr marL="36195" algn="l">
                        <a:spcAft>
                          <a:spcPts val="1000"/>
                        </a:spcAft>
                      </a:pPr>
                      <a:r>
                        <a:rPr lang="en-US" sz="12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As soon as practicable after investigation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3D4FC"/>
                    </a:solidFill>
                  </a:tcPr>
                </a:tc>
                <a:tc>
                  <a:txBody>
                    <a:bodyPr/>
                    <a:lstStyle/>
                    <a:p>
                      <a:pPr marL="179388" lvl="0" indent="-163513" algn="l" defTabSz="914400" rtl="0" eaLnBrk="1" latinLnBrk="0" hangingPunct="1">
                        <a:buFont typeface="Symbol" panose="05050102010706020507" pitchFamily="18" charset="2"/>
                        <a:buChar char=""/>
                      </a:pPr>
                      <a:r>
                        <a:rPr lang="en-AU"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The Ombudsman may request further documents from the head of the organisation</a:t>
                      </a:r>
                      <a:endParaRPr lang="en-US" sz="12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BFE"/>
                    </a:solidFill>
                  </a:tcPr>
                </a:tc>
                <a:extLst>
                  <a:ext uri="{0D108BD9-81ED-4DB2-BD59-A6C34878D82A}">
                    <a16:rowId xmlns:a16="http://schemas.microsoft.com/office/drawing/2014/main" val="4208237241"/>
                  </a:ext>
                </a:extLst>
              </a:tr>
            </a:tbl>
          </a:graphicData>
        </a:graphic>
      </p:graphicFrame>
      <p:sp>
        <p:nvSpPr>
          <p:cNvPr id="9" name="Rectangle 4">
            <a:extLst>
              <a:ext uri="{FF2B5EF4-FFF2-40B4-BE49-F238E27FC236}">
                <a16:creationId xmlns:a16="http://schemas.microsoft.com/office/drawing/2014/main" id="{06F548E5-2B9A-BDF6-F5F8-32E30434E1D2}"/>
              </a:ext>
            </a:extLst>
          </p:cNvPr>
          <p:cNvSpPr>
            <a:spLocks noChangeArrowheads="1"/>
          </p:cNvSpPr>
          <p:nvPr/>
        </p:nvSpPr>
        <p:spPr bwMode="auto">
          <a:xfrm>
            <a:off x="1443038"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Tree>
    <p:extLst>
      <p:ext uri="{BB962C8B-B14F-4D97-AF65-F5344CB8AC3E}">
        <p14:creationId xmlns:p14="http://schemas.microsoft.com/office/powerpoint/2010/main" val="249166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text, application, email&#10;&#10;Description automatically generated">
            <a:extLst>
              <a:ext uri="{FF2B5EF4-FFF2-40B4-BE49-F238E27FC236}">
                <a16:creationId xmlns:a16="http://schemas.microsoft.com/office/drawing/2014/main" id="{C32F63E8-2C58-C068-08BE-AD761983E315}"/>
              </a:ext>
            </a:extLst>
          </p:cNvPr>
          <p:cNvPicPr>
            <a:picLocks noChangeAspect="1"/>
          </p:cNvPicPr>
          <p:nvPr/>
        </p:nvPicPr>
        <p:blipFill rotWithShape="1">
          <a:blip r:embed="rId3"/>
          <a:srcRect b="20228"/>
          <a:stretch/>
        </p:blipFill>
        <p:spPr>
          <a:xfrm>
            <a:off x="20" y="1282"/>
            <a:ext cx="9143980" cy="6856718"/>
          </a:xfrm>
          <a:prstGeom prst="rect">
            <a:avLst/>
          </a:prstGeom>
        </p:spPr>
      </p:pic>
    </p:spTree>
    <p:extLst>
      <p:ext uri="{BB962C8B-B14F-4D97-AF65-F5344CB8AC3E}">
        <p14:creationId xmlns:p14="http://schemas.microsoft.com/office/powerpoint/2010/main" val="420585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0F152-1C71-53C8-4E82-F626991917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45083" y="5884029"/>
            <a:ext cx="1364339" cy="922381"/>
          </a:xfrm>
          <a:prstGeom prst="rect">
            <a:avLst/>
          </a:prstGeom>
        </p:spPr>
      </p:pic>
      <p:sp>
        <p:nvSpPr>
          <p:cNvPr id="5" name="Subtitle 2">
            <a:extLst>
              <a:ext uri="{FF2B5EF4-FFF2-40B4-BE49-F238E27FC236}">
                <a16:creationId xmlns:a16="http://schemas.microsoft.com/office/drawing/2014/main" id="{934E885E-6CC4-917D-12D4-9E165027F3B1}"/>
              </a:ext>
            </a:extLst>
          </p:cNvPr>
          <p:cNvSpPr txBox="1">
            <a:spLocks/>
          </p:cNvSpPr>
          <p:nvPr/>
        </p:nvSpPr>
        <p:spPr>
          <a:xfrm>
            <a:off x="4541841" y="6182917"/>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pic>
        <p:nvPicPr>
          <p:cNvPr id="6" name="Picture 5">
            <a:extLst>
              <a:ext uri="{FF2B5EF4-FFF2-40B4-BE49-F238E27FC236}">
                <a16:creationId xmlns:a16="http://schemas.microsoft.com/office/drawing/2014/main" id="{22EAAE5A-1D08-6839-0785-7D92FFFC126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05585"/>
            <a:ext cx="1316050" cy="9144002"/>
          </a:xfrm>
          <a:prstGeom prst="rect">
            <a:avLst/>
          </a:prstGeom>
          <a:effectLst>
            <a:reflection stA="31000" endPos="0" dir="5400000" sy="-100000" algn="bl" rotWithShape="0"/>
          </a:effectLst>
        </p:spPr>
      </p:pic>
      <p:sp>
        <p:nvSpPr>
          <p:cNvPr id="7" name="Title 1">
            <a:extLst>
              <a:ext uri="{FF2B5EF4-FFF2-40B4-BE49-F238E27FC236}">
                <a16:creationId xmlns:a16="http://schemas.microsoft.com/office/drawing/2014/main" id="{CCFF1883-2089-7F37-781D-EBDAD2B7A2A0}"/>
              </a:ext>
            </a:extLst>
          </p:cNvPr>
          <p:cNvSpPr txBox="1">
            <a:spLocks/>
          </p:cNvSpPr>
          <p:nvPr/>
        </p:nvSpPr>
        <p:spPr>
          <a:xfrm>
            <a:off x="25163" y="188336"/>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Risk Management</a:t>
            </a:r>
          </a:p>
        </p:txBody>
      </p:sp>
      <p:sp>
        <p:nvSpPr>
          <p:cNvPr id="8" name="Rectangle 7">
            <a:extLst>
              <a:ext uri="{FF2B5EF4-FFF2-40B4-BE49-F238E27FC236}">
                <a16:creationId xmlns:a16="http://schemas.microsoft.com/office/drawing/2014/main" id="{0F8E04F9-FA42-BF77-9FB9-7B169EA158AA}"/>
              </a:ext>
            </a:extLst>
          </p:cNvPr>
          <p:cNvSpPr/>
          <p:nvPr/>
        </p:nvSpPr>
        <p:spPr>
          <a:xfrm>
            <a:off x="-10841" y="0"/>
            <a:ext cx="9144004" cy="6856778"/>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a:extLst>
              <a:ext uri="{FF2B5EF4-FFF2-40B4-BE49-F238E27FC236}">
                <a16:creationId xmlns:a16="http://schemas.microsoft.com/office/drawing/2014/main" id="{85E70F72-AAFC-B8E3-BF45-EA93CEAF0301}"/>
              </a:ext>
            </a:extLst>
          </p:cNvPr>
          <p:cNvSpPr txBox="1">
            <a:spLocks/>
          </p:cNvSpPr>
          <p:nvPr/>
        </p:nvSpPr>
        <p:spPr bwMode="auto">
          <a:xfrm>
            <a:off x="192118" y="1504388"/>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1000"/>
              </a:spcAft>
              <a:buNone/>
            </a:pPr>
            <a:endParaRPr lang="en-US" sz="1800" dirty="0">
              <a:latin typeface="Arial" panose="020B0604020202020204" pitchFamily="34" charset="0"/>
            </a:endParaRPr>
          </a:p>
        </p:txBody>
      </p:sp>
      <p:graphicFrame>
        <p:nvGraphicFramePr>
          <p:cNvPr id="10" name="Table 5">
            <a:extLst>
              <a:ext uri="{FF2B5EF4-FFF2-40B4-BE49-F238E27FC236}">
                <a16:creationId xmlns:a16="http://schemas.microsoft.com/office/drawing/2014/main" id="{75BB036C-F6A9-46C0-EC0E-414174EEE5EB}"/>
              </a:ext>
            </a:extLst>
          </p:cNvPr>
          <p:cNvGraphicFramePr>
            <a:graphicFrameLocks noGrp="1"/>
          </p:cNvGraphicFramePr>
          <p:nvPr/>
        </p:nvGraphicFramePr>
        <p:xfrm>
          <a:off x="630076" y="1623030"/>
          <a:ext cx="8102211" cy="3900371"/>
        </p:xfrm>
        <a:graphic>
          <a:graphicData uri="http://schemas.openxmlformats.org/drawingml/2006/table">
            <a:tbl>
              <a:tblPr firstRow="1" bandRow="1">
                <a:tableStyleId>{5C22544A-7EE6-4342-B048-85BDC9FD1C3A}</a:tableStyleId>
              </a:tblPr>
              <a:tblGrid>
                <a:gridCol w="1620442">
                  <a:extLst>
                    <a:ext uri="{9D8B030D-6E8A-4147-A177-3AD203B41FA5}">
                      <a16:colId xmlns:a16="http://schemas.microsoft.com/office/drawing/2014/main" val="3026629397"/>
                    </a:ext>
                  </a:extLst>
                </a:gridCol>
                <a:gridCol w="1620442">
                  <a:extLst>
                    <a:ext uri="{9D8B030D-6E8A-4147-A177-3AD203B41FA5}">
                      <a16:colId xmlns:a16="http://schemas.microsoft.com/office/drawing/2014/main" val="917787713"/>
                    </a:ext>
                  </a:extLst>
                </a:gridCol>
                <a:gridCol w="1590732">
                  <a:extLst>
                    <a:ext uri="{9D8B030D-6E8A-4147-A177-3AD203B41FA5}">
                      <a16:colId xmlns:a16="http://schemas.microsoft.com/office/drawing/2014/main" val="2016705342"/>
                    </a:ext>
                  </a:extLst>
                </a:gridCol>
                <a:gridCol w="1650153">
                  <a:extLst>
                    <a:ext uri="{9D8B030D-6E8A-4147-A177-3AD203B41FA5}">
                      <a16:colId xmlns:a16="http://schemas.microsoft.com/office/drawing/2014/main" val="154129388"/>
                    </a:ext>
                  </a:extLst>
                </a:gridCol>
                <a:gridCol w="1620442">
                  <a:extLst>
                    <a:ext uri="{9D8B030D-6E8A-4147-A177-3AD203B41FA5}">
                      <a16:colId xmlns:a16="http://schemas.microsoft.com/office/drawing/2014/main" val="3380896678"/>
                    </a:ext>
                  </a:extLst>
                </a:gridCol>
              </a:tblGrid>
              <a:tr h="1458495">
                <a:tc>
                  <a:txBody>
                    <a:bodyPr/>
                    <a:lstStyle/>
                    <a:p>
                      <a:r>
                        <a:rPr lang="en-AU" sz="1600" dirty="0">
                          <a:latin typeface="Arial" panose="020B0604020202020204" pitchFamily="34" charset="0"/>
                          <a:cs typeface="Arial" panose="020B0604020202020204" pitchFamily="34" charset="0"/>
                        </a:rPr>
                        <a:t>Initial</a:t>
                      </a:r>
                    </a:p>
                  </a:txBody>
                  <a:tcPr>
                    <a:solidFill>
                      <a:srgbClr val="417BA5"/>
                    </a:solidFill>
                  </a:tcPr>
                </a:tc>
                <a:tc>
                  <a:txBody>
                    <a:bodyPr/>
                    <a:lstStyle/>
                    <a:p>
                      <a:r>
                        <a:rPr lang="en-AU" sz="1600" dirty="0">
                          <a:latin typeface="Arial" panose="020B0604020202020204" pitchFamily="34" charset="0"/>
                          <a:cs typeface="Arial" panose="020B0604020202020204" pitchFamily="34" charset="0"/>
                        </a:rPr>
                        <a:t>The child(ren) who are the subject of the allegation and other children</a:t>
                      </a:r>
                    </a:p>
                  </a:txBody>
                  <a:tcPr>
                    <a:solidFill>
                      <a:srgbClr val="417BA5"/>
                    </a:solidFill>
                  </a:tcPr>
                </a:tc>
                <a:tc>
                  <a:txBody>
                    <a:bodyPr/>
                    <a:lstStyle/>
                    <a:p>
                      <a:r>
                        <a:rPr lang="en-AU" sz="1600" dirty="0">
                          <a:latin typeface="Arial" panose="020B0604020202020204" pitchFamily="34" charset="0"/>
                          <a:cs typeface="Arial" panose="020B0604020202020204" pitchFamily="34" charset="0"/>
                        </a:rPr>
                        <a:t>The employee</a:t>
                      </a:r>
                    </a:p>
                  </a:txBody>
                  <a:tcPr>
                    <a:solidFill>
                      <a:srgbClr val="417BA5"/>
                    </a:solidFill>
                  </a:tcPr>
                </a:tc>
                <a:tc>
                  <a:txBody>
                    <a:bodyPr/>
                    <a:lstStyle/>
                    <a:p>
                      <a:r>
                        <a:rPr lang="en-AU" sz="1600" dirty="0">
                          <a:latin typeface="Arial" panose="020B0604020202020204" pitchFamily="34" charset="0"/>
                          <a:cs typeface="Arial" panose="020B0604020202020204" pitchFamily="34" charset="0"/>
                        </a:rPr>
                        <a:t>The organisation and others effected</a:t>
                      </a:r>
                    </a:p>
                  </a:txBody>
                  <a:tcPr>
                    <a:solidFill>
                      <a:srgbClr val="417BA5"/>
                    </a:solidFill>
                  </a:tcPr>
                </a:tc>
                <a:tc>
                  <a:txBody>
                    <a:bodyPr/>
                    <a:lstStyle/>
                    <a:p>
                      <a:r>
                        <a:rPr lang="en-AU" sz="1600" dirty="0">
                          <a:latin typeface="Arial" panose="020B0604020202020204" pitchFamily="34" charset="0"/>
                          <a:cs typeface="Arial" panose="020B0604020202020204" pitchFamily="34" charset="0"/>
                        </a:rPr>
                        <a:t>Investigations and other investigations (such as WAPS)</a:t>
                      </a:r>
                    </a:p>
                  </a:txBody>
                  <a:tcPr>
                    <a:solidFill>
                      <a:srgbClr val="417BA5"/>
                    </a:solidFill>
                  </a:tcPr>
                </a:tc>
                <a:extLst>
                  <a:ext uri="{0D108BD9-81ED-4DB2-BD59-A6C34878D82A}">
                    <a16:rowId xmlns:a16="http://schemas.microsoft.com/office/drawing/2014/main" val="372743760"/>
                  </a:ext>
                </a:extLst>
              </a:tr>
              <a:tr h="1116286">
                <a:tc>
                  <a:txBody>
                    <a:bodyPr/>
                    <a:lstStyle/>
                    <a:p>
                      <a:r>
                        <a:rPr lang="en-AU" sz="1600" dirty="0">
                          <a:latin typeface="Arial" panose="020B0604020202020204" pitchFamily="34" charset="0"/>
                          <a:cs typeface="Arial" panose="020B0604020202020204" pitchFamily="34" charset="0"/>
                        </a:rPr>
                        <a:t>Ongoing </a:t>
                      </a:r>
                    </a:p>
                  </a:txBody>
                  <a:tcPr>
                    <a:solidFill>
                      <a:srgbClr val="6CACD2"/>
                    </a:solidFill>
                  </a:tcPr>
                </a:tc>
                <a:tc>
                  <a:txBody>
                    <a:bodyPr/>
                    <a:lstStyle/>
                    <a:p>
                      <a:r>
                        <a:rPr lang="en-AU" sz="1600" dirty="0">
                          <a:latin typeface="Arial" panose="020B0604020202020204" pitchFamily="34" charset="0"/>
                          <a:cs typeface="Arial" panose="020B0604020202020204" pitchFamily="34" charset="0"/>
                        </a:rPr>
                        <a:t>How to manage the risk during the investigation</a:t>
                      </a:r>
                    </a:p>
                  </a:txBody>
                  <a:tcPr>
                    <a:solidFill>
                      <a:srgbClr val="6CACD2"/>
                    </a:solidFill>
                  </a:tcPr>
                </a:tc>
                <a:tc>
                  <a:txBody>
                    <a:bodyPr/>
                    <a:lstStyle/>
                    <a:p>
                      <a:r>
                        <a:rPr lang="en-AU" sz="1600" dirty="0">
                          <a:latin typeface="Arial" panose="020B0604020202020204" pitchFamily="34" charset="0"/>
                          <a:cs typeface="Arial" panose="020B0604020202020204" pitchFamily="34" charset="0"/>
                        </a:rPr>
                        <a:t>Have things changed?</a:t>
                      </a:r>
                    </a:p>
                  </a:txBody>
                  <a:tcPr>
                    <a:solidFill>
                      <a:srgbClr val="6CACD2"/>
                    </a:solidFill>
                  </a:tcPr>
                </a:tc>
                <a:tc>
                  <a:txBody>
                    <a:bodyPr/>
                    <a:lstStyle/>
                    <a:p>
                      <a:r>
                        <a:rPr lang="en-AU" sz="1600" dirty="0">
                          <a:latin typeface="Arial" panose="020B0604020202020204" pitchFamily="34" charset="0"/>
                          <a:cs typeface="Arial" panose="020B0604020202020204" pitchFamily="34" charset="0"/>
                        </a:rPr>
                        <a:t>Are others effected by participating in the investigation</a:t>
                      </a:r>
                    </a:p>
                  </a:txBody>
                  <a:tcPr>
                    <a:solidFill>
                      <a:srgbClr val="6CACD2"/>
                    </a:solidFill>
                  </a:tcPr>
                </a:tc>
                <a:tc>
                  <a:txBody>
                    <a:bodyPr/>
                    <a:lstStyle/>
                    <a:p>
                      <a:r>
                        <a:rPr lang="en-AU" sz="1600" dirty="0">
                          <a:latin typeface="Arial" panose="020B0604020202020204" pitchFamily="34" charset="0"/>
                          <a:cs typeface="Arial" panose="020B0604020202020204" pitchFamily="34" charset="0"/>
                        </a:rPr>
                        <a:t>Has the nature of the any investigation changed?</a:t>
                      </a:r>
                    </a:p>
                  </a:txBody>
                  <a:tcPr>
                    <a:solidFill>
                      <a:srgbClr val="6CACD2"/>
                    </a:solidFill>
                  </a:tcPr>
                </a:tc>
                <a:extLst>
                  <a:ext uri="{0D108BD9-81ED-4DB2-BD59-A6C34878D82A}">
                    <a16:rowId xmlns:a16="http://schemas.microsoft.com/office/drawing/2014/main" val="3540929486"/>
                  </a:ext>
                </a:extLst>
              </a:tr>
              <a:tr h="1325590">
                <a:tc>
                  <a:txBody>
                    <a:bodyPr/>
                    <a:lstStyle/>
                    <a:p>
                      <a:r>
                        <a:rPr lang="en-AU" sz="1600" dirty="0">
                          <a:latin typeface="Arial" panose="020B0604020202020204" pitchFamily="34" charset="0"/>
                          <a:cs typeface="Arial" panose="020B0604020202020204" pitchFamily="34" charset="0"/>
                        </a:rPr>
                        <a:t>Final</a:t>
                      </a:r>
                    </a:p>
                  </a:txBody>
                  <a:tcPr>
                    <a:solidFill>
                      <a:srgbClr val="B9D7E9"/>
                    </a:solidFill>
                  </a:tcPr>
                </a:tc>
                <a:tc>
                  <a:txBody>
                    <a:bodyPr/>
                    <a:lstStyle/>
                    <a:p>
                      <a:r>
                        <a:rPr lang="en-AU" sz="1600" dirty="0">
                          <a:latin typeface="Arial" panose="020B0604020202020204" pitchFamily="34" charset="0"/>
                          <a:cs typeface="Arial" panose="020B0604020202020204" pitchFamily="34" charset="0"/>
                        </a:rPr>
                        <a:t>How has the outcome of the investigation effected the child?</a:t>
                      </a:r>
                    </a:p>
                  </a:txBody>
                  <a:tcPr>
                    <a:solidFill>
                      <a:srgbClr val="B9D7E9"/>
                    </a:solidFill>
                  </a:tcPr>
                </a:tc>
                <a:tc>
                  <a:txBody>
                    <a:bodyPr/>
                    <a:lstStyle/>
                    <a:p>
                      <a:r>
                        <a:rPr lang="en-AU" sz="1600" dirty="0">
                          <a:latin typeface="Arial" panose="020B0604020202020204" pitchFamily="34" charset="0"/>
                          <a:cs typeface="Arial" panose="020B0604020202020204" pitchFamily="34" charset="0"/>
                        </a:rPr>
                        <a:t>Is there sufficient support for parties</a:t>
                      </a:r>
                    </a:p>
                  </a:txBody>
                  <a:tcPr>
                    <a:solidFill>
                      <a:srgbClr val="B9D7E9"/>
                    </a:solidFill>
                  </a:tcPr>
                </a:tc>
                <a:tc>
                  <a:txBody>
                    <a:bodyPr/>
                    <a:lstStyle/>
                    <a:p>
                      <a:r>
                        <a:rPr lang="en-AU" sz="1600" dirty="0">
                          <a:latin typeface="Arial" panose="020B0604020202020204" pitchFamily="34" charset="0"/>
                          <a:cs typeface="Arial" panose="020B0604020202020204" pitchFamily="34" charset="0"/>
                        </a:rPr>
                        <a:t>Has the organisation made ongoing change</a:t>
                      </a:r>
                    </a:p>
                  </a:txBody>
                  <a:tcPr>
                    <a:solidFill>
                      <a:srgbClr val="B9D7E9"/>
                    </a:solidFill>
                  </a:tcPr>
                </a:tc>
                <a:tc>
                  <a:txBody>
                    <a:bodyPr/>
                    <a:lstStyle/>
                    <a:p>
                      <a:r>
                        <a:rPr lang="en-AU" sz="1600" dirty="0">
                          <a:latin typeface="Arial" panose="020B0604020202020204" pitchFamily="34" charset="0"/>
                          <a:cs typeface="Arial" panose="020B0604020202020204" pitchFamily="34" charset="0"/>
                        </a:rPr>
                        <a:t>Have all investigations closed?</a:t>
                      </a:r>
                    </a:p>
                  </a:txBody>
                  <a:tcPr>
                    <a:solidFill>
                      <a:srgbClr val="B9D7E9"/>
                    </a:solidFill>
                  </a:tcPr>
                </a:tc>
                <a:extLst>
                  <a:ext uri="{0D108BD9-81ED-4DB2-BD59-A6C34878D82A}">
                    <a16:rowId xmlns:a16="http://schemas.microsoft.com/office/drawing/2014/main" val="2722912958"/>
                  </a:ext>
                </a:extLst>
              </a:tr>
            </a:tbl>
          </a:graphicData>
        </a:graphic>
      </p:graphicFrame>
    </p:spTree>
    <p:extLst>
      <p:ext uri="{BB962C8B-B14F-4D97-AF65-F5344CB8AC3E}">
        <p14:creationId xmlns:p14="http://schemas.microsoft.com/office/powerpoint/2010/main" val="5763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160626" y="95693"/>
            <a:ext cx="9354598"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200" b="1" dirty="0">
                <a:solidFill>
                  <a:schemeClr val="bg1"/>
                </a:solidFill>
                <a:effectLst>
                  <a:outerShdw blurRad="38100" dist="38100" dir="2700000" algn="tl">
                    <a:srgbClr val="000000">
                      <a:alpha val="43137"/>
                    </a:srgbClr>
                  </a:outerShdw>
                </a:effectLst>
                <a:latin typeface="Century Gothic" panose="020B0502020202020204" pitchFamily="34" charset="0"/>
              </a:rPr>
              <a:t>How can we help?</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246588" y="1418409"/>
            <a:ext cx="8540170" cy="48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spcAft>
                <a:spcPts val="600"/>
              </a:spcAft>
              <a:defRPr/>
            </a:pPr>
            <a:r>
              <a:rPr lang="en-AU" sz="2000" dirty="0">
                <a:latin typeface="Arial" panose="020B0604020202020204" pitchFamily="34" charset="0"/>
                <a:cs typeface="Arial" panose="020B0604020202020204" pitchFamily="34" charset="0"/>
              </a:rPr>
              <a:t>A key function of the Office is providing education, advice and guidance to assist organisations to build their capacity to meet their reporting obligations and comply with the Scheme. </a:t>
            </a:r>
          </a:p>
          <a:p>
            <a:pPr defTabSz="914400">
              <a:spcAft>
                <a:spcPts val="600"/>
              </a:spcAft>
              <a:defRPr/>
            </a:pPr>
            <a:r>
              <a:rPr lang="en-AU" sz="2000" dirty="0">
                <a:latin typeface="Arial" panose="020B0604020202020204" pitchFamily="34" charset="0"/>
                <a:cs typeface="Arial" panose="020B0604020202020204" pitchFamily="34" charset="0"/>
              </a:rPr>
              <a:t>This includes:</a:t>
            </a:r>
          </a:p>
          <a:p>
            <a:pPr marL="631825" lvl="1" defTabSz="914400">
              <a:spcAft>
                <a:spcPts val="600"/>
              </a:spcAft>
              <a:buFont typeface="Courier New" panose="02070309020205020404" pitchFamily="49" charset="0"/>
              <a:buChar char="o"/>
              <a:defRPr/>
            </a:pPr>
            <a:r>
              <a:rPr lang="en-AU" altLang="en-US" sz="1800" kern="0" dirty="0">
                <a:latin typeface="Arial" panose="020B0604020202020204" pitchFamily="34" charset="0"/>
              </a:rPr>
              <a:t>W</a:t>
            </a:r>
            <a:r>
              <a:rPr lang="en-AU" altLang="en-US" sz="1800" kern="0" dirty="0">
                <a:latin typeface="Arial" panose="020B0604020202020204" pitchFamily="34" charset="0"/>
                <a:cs typeface="Arial" panose="020B0604020202020204" pitchFamily="34" charset="0"/>
              </a:rPr>
              <a:t>ebinars and other training programs for organisations covered by the Scheme</a:t>
            </a:r>
            <a:r>
              <a:rPr lang="en-AU" sz="1800" dirty="0">
                <a:latin typeface="Arial" panose="020B0604020202020204" pitchFamily="34" charset="0"/>
                <a:cs typeface="Arial" panose="020B0604020202020204" pitchFamily="34" charset="0"/>
              </a:rPr>
              <a:t>;</a:t>
            </a:r>
            <a:endParaRPr lang="en-AU" altLang="en-US" sz="1800" kern="0" dirty="0">
              <a:latin typeface="Arial" panose="020B0604020202020204" pitchFamily="34" charset="0"/>
              <a:cs typeface="Arial" panose="020B0604020202020204" pitchFamily="34" charset="0"/>
            </a:endParaRPr>
          </a:p>
          <a:p>
            <a:pPr marL="631825" lvl="1" defTabSz="914400">
              <a:spcAft>
                <a:spcPts val="600"/>
              </a:spcAft>
              <a:buFont typeface="Courier New" panose="02070309020205020404" pitchFamily="49" charset="0"/>
              <a:buChar char="o"/>
              <a:defRPr/>
            </a:pPr>
            <a:r>
              <a:rPr lang="en-AU" altLang="en-US" sz="1800" kern="0" dirty="0">
                <a:latin typeface="Arial" panose="020B0604020202020204" pitchFamily="34" charset="0"/>
                <a:cs typeface="Arial" panose="020B0604020202020204" pitchFamily="34" charset="0"/>
              </a:rPr>
              <a:t>A dedicated telephone enquiry line for organisations to receive advice; </a:t>
            </a:r>
          </a:p>
          <a:p>
            <a:pPr marL="631825" lvl="1" defTabSz="914400">
              <a:spcAft>
                <a:spcPts val="600"/>
              </a:spcAft>
              <a:buFont typeface="Courier New" panose="02070309020205020404" pitchFamily="49" charset="0"/>
              <a:buChar char="o"/>
              <a:defRPr/>
            </a:pPr>
            <a:r>
              <a:rPr lang="en-US" sz="1800" dirty="0">
                <a:latin typeface="Arial" panose="020B0604020202020204" pitchFamily="34" charset="0"/>
              </a:rPr>
              <a:t>I</a:t>
            </a:r>
            <a:r>
              <a:rPr lang="en-US" sz="1800" dirty="0">
                <a:latin typeface="Arial" panose="020B0604020202020204" pitchFamily="34" charset="0"/>
                <a:cs typeface="Arial" panose="020B0604020202020204" pitchFamily="34" charset="0"/>
              </a:rPr>
              <a:t>nformation Sheets, forms, tailored guidance material and contact information on the Office’s website; and</a:t>
            </a:r>
          </a:p>
          <a:p>
            <a:pPr marL="631825" lvl="1" defTabSz="914400">
              <a:spcAft>
                <a:spcPts val="600"/>
              </a:spcAft>
              <a:buFont typeface="Courier New" panose="02070309020205020404" pitchFamily="49" charset="0"/>
              <a:buChar char="o"/>
              <a:defRPr/>
            </a:pPr>
            <a:r>
              <a:rPr lang="en-AU" altLang="en-US" sz="1800" kern="0" dirty="0">
                <a:latin typeface="Arial" panose="020B0604020202020204" pitchFamily="34" charset="0"/>
              </a:rPr>
              <a:t>A</a:t>
            </a:r>
            <a:r>
              <a:rPr lang="en-AU" altLang="en-US" sz="1800" kern="0" dirty="0">
                <a:latin typeface="Arial" panose="020B0604020202020204" pitchFamily="34" charset="0"/>
                <a:cs typeface="Arial" panose="020B0604020202020204" pitchFamily="34" charset="0"/>
              </a:rPr>
              <a:t> subscriber mailing list so interested stakeholders can receive updates on the Scheme</a:t>
            </a:r>
            <a:r>
              <a:rPr lang="en-AU" altLang="en-US" sz="1800" kern="0" dirty="0">
                <a:latin typeface="Arial" panose="020B0604020202020204" pitchFamily="34" charset="0"/>
              </a:rPr>
              <a:t>.</a:t>
            </a:r>
            <a:endParaRPr lang="en-AU" altLang="en-US" sz="1800" kern="0" dirty="0">
              <a:latin typeface="Arial" panose="020B0604020202020204" pitchFamily="34" charset="0"/>
              <a:cs typeface="Arial" panose="020B0604020202020204" pitchFamily="34" charset="0"/>
            </a:endParaRPr>
          </a:p>
          <a:p>
            <a:pPr marL="631825" lvl="1" defTabSz="914400">
              <a:spcAft>
                <a:spcPts val="600"/>
              </a:spcAft>
              <a:buFont typeface="Courier New" panose="02070309020205020404" pitchFamily="49" charset="0"/>
              <a:buChar char="o"/>
              <a:defRPr/>
            </a:pPr>
            <a:endParaRPr lang="en-AU" alt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57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a:extLst>
              <a:ext uri="{FF2B5EF4-FFF2-40B4-BE49-F238E27FC236}">
                <a16:creationId xmlns:a16="http://schemas.microsoft.com/office/drawing/2014/main" id="{9602E2C1-B475-4A59-AB5D-EDEBD4A03D21}"/>
              </a:ext>
            </a:extLst>
          </p:cNvPr>
          <p:cNvPicPr>
            <a:picLocks noChangeAspect="1"/>
          </p:cNvPicPr>
          <p:nvPr/>
        </p:nvPicPr>
        <p:blipFill>
          <a:blip r:embed="rId3">
            <a:extLst>
              <a:ext uri="{28A0092B-C50C-407E-A947-70E740481C1C}">
                <a14:useLocalDpi xmlns:a14="http://schemas.microsoft.com/office/drawing/2010/main" val="0"/>
              </a:ext>
            </a:extLst>
          </a:blip>
          <a:srcRect l="10561" t="61334" r="76697" b="26485"/>
          <a:stretch>
            <a:fillRect/>
          </a:stretch>
        </p:blipFill>
        <p:spPr bwMode="auto">
          <a:xfrm>
            <a:off x="7720013" y="5867400"/>
            <a:ext cx="1363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01F45471-D3D9-4F0C-BDAD-F3101BC007DD}"/>
              </a:ext>
            </a:extLst>
          </p:cNvPr>
          <p:cNvSpPr txBox="1">
            <a:spLocks/>
          </p:cNvSpPr>
          <p:nvPr/>
        </p:nvSpPr>
        <p:spPr>
          <a:xfrm>
            <a:off x="4516438" y="6165850"/>
            <a:ext cx="3432175" cy="5191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Bef>
                <a:spcPts val="0"/>
              </a:spcBef>
              <a:spcAft>
                <a:spcPts val="0"/>
              </a:spcAft>
              <a:defRPr/>
            </a:pPr>
            <a:r>
              <a:rPr lang="en-AU" sz="1550" b="1" dirty="0">
                <a:solidFill>
                  <a:srgbClr val="C00000"/>
                </a:solidFill>
                <a:latin typeface="Century Gothic" panose="020B0502020202020204" pitchFamily="34" charset="0"/>
              </a:rPr>
              <a:t>Ombudsman Western Australia</a:t>
            </a:r>
          </a:p>
          <a:p>
            <a:pPr fontAlgn="auto">
              <a:spcBef>
                <a:spcPts val="0"/>
              </a:spcBef>
              <a:spcAft>
                <a:spcPts val="0"/>
              </a:spcAft>
              <a:defRPr/>
            </a:pPr>
            <a:r>
              <a:rPr lang="en-AU" sz="1000" b="1" dirty="0">
                <a:solidFill>
                  <a:srgbClr val="166480"/>
                </a:solidFill>
                <a:latin typeface="Century Gothic" panose="020B0502020202020204" pitchFamily="34" charset="0"/>
              </a:rPr>
              <a:t>Serving Parliament – Serving Western Australians</a:t>
            </a:r>
          </a:p>
        </p:txBody>
      </p:sp>
      <p:sp>
        <p:nvSpPr>
          <p:cNvPr id="3076" name="Title 3">
            <a:extLst>
              <a:ext uri="{FF2B5EF4-FFF2-40B4-BE49-F238E27FC236}">
                <a16:creationId xmlns:a16="http://schemas.microsoft.com/office/drawing/2014/main" id="{C44F8A35-F048-473E-805A-66950CA7AC57}"/>
              </a:ext>
            </a:extLst>
          </p:cNvPr>
          <p:cNvSpPr>
            <a:spLocks noGrp="1"/>
          </p:cNvSpPr>
          <p:nvPr>
            <p:ph type="title"/>
          </p:nvPr>
        </p:nvSpPr>
        <p:spPr/>
        <p:txBody>
          <a:bodyPr/>
          <a:lstStyle/>
          <a:p>
            <a:pPr eaLnBrk="1" hangingPunct="1"/>
            <a:endParaRPr lang="en-AU" altLang="en-US"/>
          </a:p>
        </p:txBody>
      </p:sp>
      <p:pic>
        <p:nvPicPr>
          <p:cNvPr id="12" name="Picture 11">
            <a:extLst>
              <a:ext uri="{FF2B5EF4-FFF2-40B4-BE49-F238E27FC236}">
                <a16:creationId xmlns:a16="http://schemas.microsoft.com/office/drawing/2014/main" id="{D3AEA50B-34C8-48FA-B751-DDADAE48B533}"/>
              </a:ext>
            </a:extLst>
          </p:cNvPr>
          <p:cNvPicPr>
            <a:picLocks noChangeAspect="1"/>
          </p:cNvPicPr>
          <p:nvPr/>
        </p:nvPicPr>
        <p:blipFill rotWithShape="1">
          <a:blip r:embed="rId4" cstate="print"/>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E26E5CEF-5323-4C59-B022-E9DA8B94E3B4}"/>
              </a:ext>
            </a:extLst>
          </p:cNvPr>
          <p:cNvSpPr txBox="1">
            <a:spLocks/>
          </p:cNvSpPr>
          <p:nvPr/>
        </p:nvSpPr>
        <p:spPr>
          <a:xfrm>
            <a:off x="0" y="147638"/>
            <a:ext cx="9107488" cy="99377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3200" b="1" dirty="0">
                <a:solidFill>
                  <a:schemeClr val="bg1"/>
                </a:solidFill>
                <a:effectLst>
                  <a:outerShdw blurRad="38100" dist="38100" dir="2700000" algn="tl">
                    <a:srgbClr val="000000">
                      <a:alpha val="43137"/>
                    </a:srgbClr>
                  </a:outerShdw>
                </a:effectLst>
                <a:latin typeface="Century Gothic" panose="020B0502020202020204" pitchFamily="34" charset="0"/>
              </a:rPr>
              <a:t>Acknowledgements</a:t>
            </a:r>
            <a:endPar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6" name="Rectangle 15">
            <a:extLst>
              <a:ext uri="{FF2B5EF4-FFF2-40B4-BE49-F238E27FC236}">
                <a16:creationId xmlns:a16="http://schemas.microsoft.com/office/drawing/2014/main" id="{910A11CA-892D-42DF-8993-1AB418E8A212}"/>
              </a:ext>
            </a:extLst>
          </p:cNvPr>
          <p:cNvSpPr/>
          <p:nvPr/>
        </p:nvSpPr>
        <p:spPr>
          <a:xfrm>
            <a:off x="0" y="-1"/>
            <a:ext cx="9143998" cy="6857999"/>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5" name="Content Placeholder 2">
            <a:extLst>
              <a:ext uri="{FF2B5EF4-FFF2-40B4-BE49-F238E27FC236}">
                <a16:creationId xmlns:a16="http://schemas.microsoft.com/office/drawing/2014/main" id="{75C7FD99-5C38-4759-B6CE-A8362BE059C4}"/>
              </a:ext>
            </a:extLst>
          </p:cNvPr>
          <p:cNvSpPr txBox="1">
            <a:spLocks noChangeArrowheads="1"/>
          </p:cNvSpPr>
          <p:nvPr/>
        </p:nvSpPr>
        <p:spPr bwMode="auto">
          <a:xfrm>
            <a:off x="182563" y="1744663"/>
            <a:ext cx="8743950" cy="4492625"/>
          </a:xfrm>
          <a:prstGeom prst="rect">
            <a:avLst/>
          </a:prstGeom>
          <a:noFill/>
          <a:ln>
            <a:noFill/>
          </a:ln>
          <a:effectLst/>
        </p:spPr>
        <p:txBody>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2400"/>
              </a:spcBef>
            </a:pPr>
            <a:r>
              <a:rPr lang="en-AU" altLang="en-US" kern="0" dirty="0">
                <a:solidFill>
                  <a:srgbClr val="000000"/>
                </a:solidFill>
                <a:latin typeface="Arial"/>
              </a:rPr>
              <a:t>We acknowledge the </a:t>
            </a:r>
            <a:r>
              <a:rPr lang="en-AU" altLang="en-US" kern="0" dirty="0" err="1">
                <a:solidFill>
                  <a:srgbClr val="000000"/>
                </a:solidFill>
                <a:latin typeface="Arial"/>
              </a:rPr>
              <a:t>Whadjuk</a:t>
            </a:r>
            <a:r>
              <a:rPr lang="en-AU" altLang="en-US" kern="0" dirty="0">
                <a:solidFill>
                  <a:srgbClr val="000000"/>
                </a:solidFill>
                <a:latin typeface="Arial"/>
              </a:rPr>
              <a:t> Noongar people as the custodians of the land on which we undertake this briefing.</a:t>
            </a:r>
          </a:p>
          <a:p>
            <a:pPr algn="just" eaLnBrk="1" hangingPunct="1">
              <a:spcBef>
                <a:spcPts val="2400"/>
              </a:spcBef>
            </a:pPr>
            <a:r>
              <a:rPr lang="en-AU" altLang="en-US" kern="0" dirty="0">
                <a:solidFill>
                  <a:srgbClr val="000000"/>
                </a:solidFill>
                <a:latin typeface="Arial"/>
              </a:rPr>
              <a:t>We pay our respects to Elders past, present and emerging.</a:t>
            </a:r>
          </a:p>
          <a:p>
            <a:pPr algn="just">
              <a:spcBef>
                <a:spcPts val="2400"/>
              </a:spcBef>
            </a:pPr>
            <a:r>
              <a:rPr lang="en-US" altLang="en-US" kern="0" dirty="0">
                <a:solidFill>
                  <a:srgbClr val="000000"/>
                </a:solidFill>
                <a:latin typeface="Arial"/>
              </a:rPr>
              <a:t>We also acknowledge the profound impact of child abuse and the strength, resilience and courage of survivors.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3" y="160840"/>
            <a:ext cx="9144002"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Further Information</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Content Placeholder 2">
            <a:extLst>
              <a:ext uri="{FF2B5EF4-FFF2-40B4-BE49-F238E27FC236}">
                <a16:creationId xmlns:a16="http://schemas.microsoft.com/office/drawing/2014/main" id="{0099484F-74DA-4CEA-9044-749D1AE95844}"/>
              </a:ext>
            </a:extLst>
          </p:cNvPr>
          <p:cNvSpPr txBox="1">
            <a:spLocks noChangeArrowheads="1"/>
          </p:cNvSpPr>
          <p:nvPr/>
        </p:nvSpPr>
        <p:spPr bwMode="auto">
          <a:xfrm>
            <a:off x="179385" y="1690689"/>
            <a:ext cx="87852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ts val="1200"/>
              </a:spcAft>
              <a:buClrTx/>
              <a:buSzTx/>
              <a:buFontTx/>
              <a:buNone/>
              <a:tabLst/>
              <a:defRPr/>
            </a:pPr>
            <a:r>
              <a:rPr kumimoji="0" lang="en-AU" altLang="en-US" sz="2000" b="0" i="0" u="none" strike="noStrike" kern="0" cap="none" spc="0" normalizeH="0" baseline="0" noProof="0" dirty="0">
                <a:ln>
                  <a:noFill/>
                </a:ln>
                <a:solidFill>
                  <a:srgbClr val="000000"/>
                </a:solidFill>
                <a:effectLst/>
                <a:uLnTx/>
                <a:uFillTx/>
                <a:latin typeface="Arial"/>
                <a:ea typeface="+mn-ea"/>
                <a:cs typeface="+mn-cs"/>
              </a:rPr>
              <a:t>If you would like further information on the Scheme, please do not hesitate to contact </a:t>
            </a:r>
            <a:r>
              <a:rPr lang="en-AU" altLang="en-US" sz="2000" kern="0" dirty="0">
                <a:solidFill>
                  <a:srgbClr val="000000"/>
                </a:solidFill>
                <a:latin typeface="Arial"/>
              </a:rPr>
              <a:t>the Office </a:t>
            </a:r>
            <a:r>
              <a:rPr kumimoji="0" lang="en-AU" altLang="en-US" sz="2000" b="0" i="0" u="none" strike="noStrike" kern="0" cap="none" spc="0" normalizeH="0" baseline="0" noProof="0" dirty="0">
                <a:ln>
                  <a:noFill/>
                </a:ln>
                <a:solidFill>
                  <a:srgbClr val="000000"/>
                </a:solidFill>
                <a:effectLst/>
                <a:uLnTx/>
                <a:uFillTx/>
                <a:latin typeface="Arial"/>
                <a:ea typeface="+mn-ea"/>
                <a:cs typeface="+mn-cs"/>
              </a:rPr>
              <a:t>on:</a:t>
            </a:r>
          </a:p>
          <a:p>
            <a:pPr marL="0" marR="0" lvl="0" indent="0" algn="just" defTabSz="914400" rtl="0" eaLnBrk="0" fontAlgn="base" latinLnBrk="0" hangingPunct="0">
              <a:lnSpc>
                <a:spcPct val="100000"/>
              </a:lnSpc>
              <a:spcBef>
                <a:spcPct val="20000"/>
              </a:spcBef>
              <a:spcAft>
                <a:spcPts val="1200"/>
              </a:spcAft>
              <a:buClrTx/>
              <a:buSzTx/>
              <a:buFontTx/>
              <a:buNone/>
              <a:tabLst/>
              <a:defRPr/>
            </a:pPr>
            <a:r>
              <a:rPr kumimoji="0" lang="en-AU" altLang="en-US" sz="2000" b="0" i="0" u="none" strike="noStrike" kern="0" cap="none" spc="0" normalizeH="0" baseline="0" noProof="0" dirty="0">
                <a:ln>
                  <a:noFill/>
                </a:ln>
                <a:solidFill>
                  <a:srgbClr val="000000"/>
                </a:solidFill>
                <a:effectLst/>
                <a:uLnTx/>
                <a:uFillTx/>
                <a:latin typeface="Arial"/>
                <a:ea typeface="+mn-ea"/>
                <a:cs typeface="+mn-cs"/>
              </a:rPr>
              <a:t>	Phone: 		9220 </a:t>
            </a:r>
            <a:r>
              <a:rPr lang="en-AU" altLang="en-US" sz="2000" kern="0" dirty="0">
                <a:solidFill>
                  <a:srgbClr val="000000"/>
                </a:solidFill>
                <a:latin typeface="Arial"/>
                <a:cs typeface="+mn-cs"/>
              </a:rPr>
              <a:t>7471</a:t>
            </a:r>
            <a:r>
              <a:rPr kumimoji="0" lang="en-AU" altLang="en-US" sz="2000" b="0" i="0" u="none" strike="noStrike" kern="0" cap="none" spc="0" normalizeH="0" baseline="0" noProof="0" dirty="0">
                <a:ln>
                  <a:noFill/>
                </a:ln>
                <a:solidFill>
                  <a:srgbClr val="000000"/>
                </a:solidFill>
                <a:effectLst/>
                <a:uLnTx/>
                <a:uFillTx/>
                <a:latin typeface="Arial"/>
                <a:ea typeface="+mn-ea"/>
                <a:cs typeface="+mn-cs"/>
              </a:rPr>
              <a:t> </a:t>
            </a:r>
          </a:p>
          <a:p>
            <a:pPr marL="0" marR="0" lvl="0" indent="0" algn="just" defTabSz="914400" rtl="0" eaLnBrk="0" fontAlgn="base" latinLnBrk="0" hangingPunct="0">
              <a:lnSpc>
                <a:spcPct val="100000"/>
              </a:lnSpc>
              <a:spcBef>
                <a:spcPct val="20000"/>
              </a:spcBef>
              <a:spcAft>
                <a:spcPts val="1200"/>
              </a:spcAft>
              <a:buClrTx/>
              <a:buSzTx/>
              <a:buFontTx/>
              <a:buNone/>
              <a:tabLst/>
              <a:defRPr/>
            </a:pPr>
            <a:r>
              <a:rPr kumimoji="0" lang="en-AU" altLang="en-US" sz="2000" b="0" i="0" u="none" strike="noStrike" kern="0" cap="none" spc="0" normalizeH="0" baseline="0" noProof="0" dirty="0">
                <a:ln>
                  <a:noFill/>
                </a:ln>
                <a:solidFill>
                  <a:srgbClr val="000000"/>
                </a:solidFill>
                <a:effectLst/>
                <a:uLnTx/>
                <a:uFillTx/>
                <a:latin typeface="Arial"/>
                <a:ea typeface="+mn-ea"/>
                <a:cs typeface="+mn-cs"/>
              </a:rPr>
              <a:t>	Email: 		</a:t>
            </a:r>
            <a:r>
              <a:rPr kumimoji="0" lang="en-AU" altLang="en-US" sz="2000" b="0" i="0" u="none" strike="noStrike" kern="0" cap="none" spc="0" normalizeH="0" baseline="0" noProof="0" dirty="0">
                <a:ln>
                  <a:noFill/>
                </a:ln>
                <a:solidFill>
                  <a:srgbClr val="005174"/>
                </a:solidFill>
                <a:effectLst/>
                <a:uLnTx/>
                <a:uFillTx/>
                <a:latin typeface="Arial"/>
                <a:cs typeface="+mn-cs"/>
                <a:hlinkClick r:id="rId5"/>
              </a:rPr>
              <a:t>reportableconduct@ombudsman.wa.gov.au</a:t>
            </a:r>
            <a:endParaRPr lang="en-AU" altLang="en-US" sz="2000" kern="0" dirty="0">
              <a:solidFill>
                <a:srgbClr val="005174"/>
              </a:solidFill>
              <a:latin typeface="Arial"/>
            </a:endParaRPr>
          </a:p>
          <a:p>
            <a:pPr marL="0" marR="0" lvl="0" indent="0" algn="just" defTabSz="914400" rtl="0" eaLnBrk="0" fontAlgn="base" latinLnBrk="0" hangingPunct="0">
              <a:lnSpc>
                <a:spcPct val="100000"/>
              </a:lnSpc>
              <a:spcBef>
                <a:spcPct val="20000"/>
              </a:spcBef>
              <a:spcAft>
                <a:spcPts val="1200"/>
              </a:spcAft>
              <a:buClrTx/>
              <a:buSzTx/>
              <a:buFontTx/>
              <a:buNone/>
              <a:tabLst/>
              <a:defRPr/>
            </a:pPr>
            <a:r>
              <a:rPr lang="en-AU" altLang="en-US" sz="2000" kern="0" dirty="0">
                <a:latin typeface="Arial"/>
                <a:cs typeface="+mn-cs"/>
              </a:rPr>
              <a:t>	Website:</a:t>
            </a:r>
            <a:r>
              <a:rPr lang="en-AU" altLang="en-US" sz="2000" kern="0" dirty="0">
                <a:solidFill>
                  <a:srgbClr val="005174"/>
                </a:solidFill>
                <a:latin typeface="Arial"/>
                <a:cs typeface="+mn-cs"/>
              </a:rPr>
              <a:t>	</a:t>
            </a:r>
            <a:r>
              <a:rPr lang="en-AU" altLang="en-US" sz="2000" kern="0" dirty="0">
                <a:solidFill>
                  <a:srgbClr val="005174"/>
                </a:solidFill>
                <a:latin typeface="Arial"/>
                <a:hlinkClick r:id="rId6"/>
              </a:rPr>
              <a:t>www.ombudsman.wa.gov.au</a:t>
            </a:r>
            <a:endParaRPr kumimoji="0" lang="en-AU" altLang="en-US" sz="2000" b="0" i="0" u="none" strike="noStrike" kern="0" cap="none" spc="0" normalizeH="0" baseline="0" noProof="0" dirty="0">
              <a:ln>
                <a:noFill/>
              </a:ln>
              <a:solidFill>
                <a:srgbClr val="005174"/>
              </a:solidFill>
              <a:effectLst/>
              <a:uLnTx/>
              <a:uFillTx/>
              <a:latin typeface="Arial"/>
              <a:cs typeface="+mn-cs"/>
            </a:endParaRPr>
          </a:p>
          <a:p>
            <a:pPr marL="400050" lvl="1" indent="0" defTabSz="914400">
              <a:spcAft>
                <a:spcPts val="1200"/>
              </a:spcAft>
              <a:buNone/>
              <a:defRPr/>
            </a:pPr>
            <a:endParaRPr kumimoji="0" lang="en-AU" altLang="en-US" b="0" i="0" u="none" strike="noStrike" kern="0" cap="none" spc="0" normalizeH="0" baseline="0" noProof="0" dirty="0">
              <a:ln>
                <a:noFill/>
              </a:ln>
              <a:solidFill>
                <a:srgbClr val="005174"/>
              </a:solidFill>
              <a:effectLst/>
              <a:uLnTx/>
              <a:uFillTx/>
              <a:latin typeface="Arial"/>
              <a:ea typeface="+mn-ea"/>
              <a:cs typeface="+mn-cs"/>
            </a:endParaRPr>
          </a:p>
          <a:p>
            <a:pPr marL="400050" lvl="1" indent="0" defTabSz="914400">
              <a:spcAft>
                <a:spcPts val="1200"/>
              </a:spcAft>
              <a:buNone/>
              <a:defRPr/>
            </a:pPr>
            <a:endParaRPr kumimoji="0" lang="en-AU" altLang="en-US" b="0" i="0" u="none" strike="noStrike" kern="0" cap="none" spc="0" normalizeH="0" baseline="0" noProof="0" dirty="0">
              <a:ln>
                <a:noFill/>
              </a:ln>
              <a:solidFill>
                <a:srgbClr val="005174"/>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ts val="600"/>
              </a:spcAft>
              <a:buClrTx/>
              <a:buSzTx/>
              <a:buFontTx/>
              <a:buNone/>
              <a:tabLst/>
              <a:defRPr/>
            </a:pPr>
            <a:endParaRPr kumimoji="0" lang="en-AU" altLang="en-US" sz="2400" b="0" i="0" u="none" strike="noStrike" kern="0" cap="none" spc="0" normalizeH="0" baseline="0" noProof="0" dirty="0">
              <a:ln>
                <a:noFill/>
              </a:ln>
              <a:solidFill>
                <a:srgbClr val="005174"/>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ts val="600"/>
              </a:spcAft>
              <a:buClrTx/>
              <a:buSzTx/>
              <a:buFontTx/>
              <a:buNone/>
              <a:tabLst/>
              <a:defRPr/>
            </a:pPr>
            <a:endParaRPr kumimoji="0" lang="en-AU" altLang="en-US" sz="2400" b="0" i="0" u="none" strike="noStrike" kern="0" cap="none" spc="0" normalizeH="0" baseline="0" noProof="0" dirty="0">
              <a:ln>
                <a:noFill/>
              </a:ln>
              <a:solidFill>
                <a:srgbClr val="005174"/>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ts val="600"/>
              </a:spcAft>
              <a:buClrTx/>
              <a:buSzTx/>
              <a:buFontTx/>
              <a:buNone/>
              <a:tabLst/>
              <a:defRPr/>
            </a:pPr>
            <a:endParaRPr kumimoji="0" lang="en-AU" altLang="en-US"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851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3" y="146882"/>
            <a:ext cx="9108000"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Background</a:t>
            </a:r>
          </a:p>
        </p:txBody>
      </p:sp>
      <p:sp>
        <p:nvSpPr>
          <p:cNvPr id="16" name="Rectangle 15">
            <a:extLst>
              <a:ext uri="{FF2B5EF4-FFF2-40B4-BE49-F238E27FC236}">
                <a16:creationId xmlns:a16="http://schemas.microsoft.com/office/drawing/2014/main" id="{AF5394CA-7923-467A-81C9-35439B5D4428}"/>
              </a:ext>
            </a:extLst>
          </p:cNvPr>
          <p:cNvSpPr/>
          <p:nvPr/>
        </p:nvSpPr>
        <p:spPr>
          <a:xfrm>
            <a:off x="-4" y="-1"/>
            <a:ext cx="9144004" cy="6857999"/>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Content Placeholder 2">
            <a:extLst>
              <a:ext uri="{FF2B5EF4-FFF2-40B4-BE49-F238E27FC236}">
                <a16:creationId xmlns:a16="http://schemas.microsoft.com/office/drawing/2014/main" id="{451BE70B-C3F6-4487-A583-294EB16A9237}"/>
              </a:ext>
            </a:extLst>
          </p:cNvPr>
          <p:cNvSpPr txBox="1">
            <a:spLocks noChangeArrowheads="1"/>
          </p:cNvSpPr>
          <p:nvPr/>
        </p:nvSpPr>
        <p:spPr bwMode="auto">
          <a:xfrm>
            <a:off x="144699" y="1478597"/>
            <a:ext cx="874395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defTabSz="914400">
              <a:spcAft>
                <a:spcPts val="600"/>
              </a:spcAf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Thank you very much for the opportunity to provide this information session on the </a:t>
            </a:r>
            <a:r>
              <a:rPr lang="en-US" altLang="en-US" sz="2000" kern="0" dirty="0">
                <a:solidFill>
                  <a:srgbClr val="000000"/>
                </a:solidFill>
                <a:latin typeface="Arial"/>
              </a:rPr>
              <a:t>reportable conduct scheme for Western Australia (</a:t>
            </a:r>
            <a:r>
              <a:rPr lang="en-US" altLang="en-US" sz="2000" b="1" kern="0" dirty="0">
                <a:solidFill>
                  <a:srgbClr val="000000"/>
                </a:solidFill>
                <a:latin typeface="Arial"/>
              </a:rPr>
              <a:t>the Scheme</a:t>
            </a:r>
            <a:r>
              <a:rPr lang="en-US" altLang="en-US" sz="2000" kern="0" dirty="0">
                <a:solidFill>
                  <a:srgbClr val="000000"/>
                </a:solidFill>
                <a:latin typeface="Arial"/>
              </a:rPr>
              <a:t>) which commenced on 1 January 2023.</a:t>
            </a:r>
          </a:p>
          <a:p>
            <a:pPr defTabSz="914400">
              <a:spcAft>
                <a:spcPts val="600"/>
              </a:spcAft>
              <a:defRPr/>
            </a:pPr>
            <a:r>
              <a:rPr lang="en-US" sz="2000" kern="0" dirty="0">
                <a:solidFill>
                  <a:srgbClr val="000000"/>
                </a:solidFill>
                <a:latin typeface="Arial"/>
              </a:rPr>
              <a:t>The Scheme implements key recommendations of the </a:t>
            </a:r>
            <a:r>
              <a:rPr lang="en-US" sz="2000" i="1" kern="0" dirty="0">
                <a:solidFill>
                  <a:srgbClr val="000000"/>
                </a:solidFill>
                <a:latin typeface="Arial"/>
              </a:rPr>
              <a:t>Royal Commission into Institutional Responses to Child Sexual Abuse</a:t>
            </a:r>
            <a:r>
              <a:rPr lang="en-US" sz="2000" kern="0" dirty="0">
                <a:solidFill>
                  <a:srgbClr val="000000"/>
                </a:solidFill>
                <a:latin typeface="Arial"/>
              </a:rPr>
              <a:t> and provides that child abuse in </a:t>
            </a:r>
            <a:r>
              <a:rPr lang="en-US" sz="2000" kern="0" dirty="0" err="1">
                <a:solidFill>
                  <a:srgbClr val="000000"/>
                </a:solidFill>
                <a:latin typeface="Arial"/>
              </a:rPr>
              <a:t>organisations</a:t>
            </a:r>
            <a:r>
              <a:rPr lang="en-US" sz="2000" kern="0" dirty="0">
                <a:solidFill>
                  <a:srgbClr val="000000"/>
                </a:solidFill>
                <a:latin typeface="Arial"/>
              </a:rPr>
              <a:t> will always be:</a:t>
            </a:r>
          </a:p>
          <a:p>
            <a:pPr lvl="1" defTabSz="914400">
              <a:spcAft>
                <a:spcPts val="0"/>
              </a:spcAft>
              <a:buFont typeface="Courier New" panose="02070309020205020404" pitchFamily="49" charset="0"/>
              <a:buChar char="o"/>
              <a:defRPr/>
            </a:pPr>
            <a:r>
              <a:rPr lang="en-US" sz="1800" kern="0" dirty="0">
                <a:solidFill>
                  <a:srgbClr val="000000"/>
                </a:solidFill>
                <a:latin typeface="Arial"/>
              </a:rPr>
              <a:t>Notified to an impartial and independent body;</a:t>
            </a:r>
          </a:p>
          <a:p>
            <a:pPr lvl="1" defTabSz="914400">
              <a:spcAft>
                <a:spcPts val="0"/>
              </a:spcAft>
              <a:buFont typeface="Courier New" panose="02070309020205020404" pitchFamily="49" charset="0"/>
              <a:buChar char="o"/>
              <a:defRPr/>
            </a:pPr>
            <a:r>
              <a:rPr lang="en-US" sz="1800" kern="0" dirty="0">
                <a:solidFill>
                  <a:srgbClr val="000000"/>
                </a:solidFill>
                <a:latin typeface="Arial"/>
              </a:rPr>
              <a:t>Investigated fully; and</a:t>
            </a:r>
          </a:p>
          <a:p>
            <a:pPr lvl="1" defTabSz="914400">
              <a:spcAft>
                <a:spcPts val="0"/>
              </a:spcAft>
              <a:buFont typeface="Courier New" panose="02070309020205020404" pitchFamily="49" charset="0"/>
              <a:buChar char="o"/>
              <a:defRPr/>
            </a:pPr>
            <a:r>
              <a:rPr lang="en-US" sz="1800" kern="0" dirty="0">
                <a:solidFill>
                  <a:srgbClr val="000000"/>
                </a:solidFill>
                <a:latin typeface="Arial"/>
              </a:rPr>
              <a:t>Dealt with to ensure children are protected from abuse within institutions.</a:t>
            </a:r>
          </a:p>
          <a:p>
            <a:pPr defTabSz="914400">
              <a:spcAft>
                <a:spcPts val="600"/>
              </a:spcAft>
              <a:buFont typeface="Courier New" panose="02070309020205020404" pitchFamily="49" charset="0"/>
              <a:buChar char="•"/>
              <a:defRPr/>
            </a:pPr>
            <a:r>
              <a:rPr lang="en-US" sz="2000" kern="0" dirty="0">
                <a:solidFill>
                  <a:srgbClr val="000000"/>
                </a:solidFill>
                <a:latin typeface="Arial"/>
              </a:rPr>
              <a:t>The  Scheme makes Western Australian children safer. The Scheme compels </a:t>
            </a:r>
            <a:r>
              <a:rPr lang="en-US" sz="2000" b="1" kern="0" dirty="0">
                <a:solidFill>
                  <a:srgbClr val="000000"/>
                </a:solidFill>
                <a:latin typeface="Arial"/>
              </a:rPr>
              <a:t>heads of </a:t>
            </a:r>
            <a:r>
              <a:rPr lang="en-US" sz="2000" b="1" kern="0" dirty="0" err="1">
                <a:solidFill>
                  <a:srgbClr val="000000"/>
                </a:solidFill>
                <a:latin typeface="Arial"/>
              </a:rPr>
              <a:t>organisations</a:t>
            </a:r>
            <a:r>
              <a:rPr lang="en-US" sz="2000" b="1" kern="0" dirty="0">
                <a:solidFill>
                  <a:srgbClr val="000000"/>
                </a:solidFill>
                <a:latin typeface="Arial"/>
              </a:rPr>
              <a:t> </a:t>
            </a:r>
            <a:r>
              <a:rPr lang="en-US" sz="2000" kern="0" dirty="0">
                <a:solidFill>
                  <a:srgbClr val="000000"/>
                </a:solidFill>
                <a:latin typeface="Arial"/>
              </a:rPr>
              <a:t>that exercise care, supervision or authority over children to notify allegations of, or convictions for, child abuse by their employees to the Ombudsman and then investigate these allegations. </a:t>
            </a:r>
          </a:p>
          <a:p>
            <a:pPr lvl="1" defTabSz="914400">
              <a:spcAft>
                <a:spcPts val="0"/>
              </a:spcAft>
              <a:buFont typeface="Courier New" panose="02070309020205020404" pitchFamily="49" charset="0"/>
              <a:buChar char="o"/>
              <a:defRPr/>
            </a:pPr>
            <a:endParaRPr lang="en-US" sz="1800" dirty="0">
              <a:latin typeface="Arial" panose="020B0604020202020204" pitchFamily="34" charset="0"/>
            </a:endParaRPr>
          </a:p>
          <a:p>
            <a:pPr marL="342900" marR="0" lvl="0" indent="-342900" algn="just" defTabSz="914400" rtl="0" eaLnBrk="0" fontAlgn="base" latinLnBrk="0" hangingPunct="0">
              <a:lnSpc>
                <a:spcPct val="100000"/>
              </a:lnSpc>
              <a:spcBef>
                <a:spcPct val="20000"/>
              </a:spcBef>
              <a:spcAft>
                <a:spcPts val="60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0" fontAlgn="base" latinLnBrk="0" hangingPunct="0">
              <a:lnSpc>
                <a:spcPct val="100000"/>
              </a:lnSpc>
              <a:spcBef>
                <a:spcPct val="20000"/>
              </a:spcBef>
              <a:spcAft>
                <a:spcPts val="600"/>
              </a:spcAft>
              <a:buClrTx/>
              <a:buSzTx/>
              <a:buFontTx/>
              <a:buChar char="•"/>
              <a:tabLst/>
              <a:defRPr/>
            </a:pPr>
            <a:endParaRPr kumimoji="0" lang="en-AU"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ts val="600"/>
              </a:spcAft>
              <a:buClrTx/>
              <a:buSzTx/>
              <a:buFontTx/>
              <a:buNone/>
              <a:tabLst/>
              <a:defRPr/>
            </a:pPr>
            <a:endParaRPr kumimoji="0" lang="en-AU" alt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002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200" b="1" dirty="0">
                <a:solidFill>
                  <a:schemeClr val="bg1"/>
                </a:solidFill>
                <a:effectLst>
                  <a:outerShdw blurRad="38100" dist="38100" dir="2700000" algn="tl">
                    <a:srgbClr val="000000">
                      <a:alpha val="43137"/>
                    </a:srgbClr>
                  </a:outerShdw>
                </a:effectLst>
                <a:latin typeface="Century Gothic" panose="020B0502020202020204" pitchFamily="34" charset="0"/>
              </a:rPr>
              <a:t>What is the Reportable Conduct Scheme?</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509620"/>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spcAft>
                <a:spcPts val="600"/>
              </a:spcAft>
            </a:pPr>
            <a:r>
              <a:rPr lang="en-AU" sz="2000" dirty="0">
                <a:latin typeface="Arial" panose="020B0604020202020204" pitchFamily="34" charset="0"/>
                <a:ea typeface="Times New Roman" panose="02020603050405020304" pitchFamily="18" charset="0"/>
                <a:cs typeface="Arial" panose="020B0604020202020204" pitchFamily="34" charset="0"/>
              </a:rPr>
              <a:t>The Reportable Conduct Scheme applies to an education and care service as defined in the </a:t>
            </a:r>
            <a:r>
              <a:rPr lang="en-AU" sz="2000" i="1" dirty="0">
                <a:latin typeface="Arial" panose="020B0604020202020204" pitchFamily="34" charset="0"/>
                <a:ea typeface="Times New Roman" panose="02020603050405020304" pitchFamily="18" charset="0"/>
                <a:cs typeface="Arial" panose="020B0604020202020204" pitchFamily="34" charset="0"/>
              </a:rPr>
              <a:t>Education and Care Service National Law (Western Australia) </a:t>
            </a:r>
            <a:r>
              <a:rPr lang="en-AU" sz="2000" dirty="0">
                <a:latin typeface="Arial" panose="020B0604020202020204" pitchFamily="34" charset="0"/>
                <a:ea typeface="Times New Roman" panose="02020603050405020304" pitchFamily="18" charset="0"/>
                <a:cs typeface="Arial" panose="020B0604020202020204" pitchFamily="34" charset="0"/>
              </a:rPr>
              <a:t>section 5(1).</a:t>
            </a:r>
          </a:p>
          <a:p>
            <a:pPr>
              <a:spcBef>
                <a:spcPts val="600"/>
              </a:spcBef>
              <a:spcAft>
                <a:spcPts val="600"/>
              </a:spcAft>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Under the Scheme, ‘reportable allegations’ and ‘reportable convictions’ need to be notified to the Ombudsman and there are some technical aspects to that.</a:t>
            </a:r>
          </a:p>
          <a:p>
            <a:pPr>
              <a:spcBef>
                <a:spcPts val="600"/>
              </a:spcBef>
              <a:spcAft>
                <a:spcPts val="600"/>
              </a:spcAft>
            </a:pP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Once notified, there is an obligation to investigate.</a:t>
            </a:r>
          </a:p>
          <a:p>
            <a:pPr>
              <a:spcBef>
                <a:spcPts val="600"/>
              </a:spcBef>
              <a:spcAft>
                <a:spcPts val="600"/>
              </a:spcAft>
            </a:pP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Reportable Conduct Team at the Ombudsman’s Office will oversight and monitor these investigations.</a:t>
            </a:r>
          </a:p>
          <a:p>
            <a:pPr marL="0" indent="0">
              <a:spcBef>
                <a:spcPts val="600"/>
              </a:spcBef>
              <a:spcAft>
                <a:spcPts val="600"/>
              </a:spcAft>
              <a:buNone/>
            </a:pPr>
            <a:endParaRPr lang="en-AU"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903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160626" y="95693"/>
            <a:ext cx="9354598"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Key Aspects of the Scheme</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246588" y="1524070"/>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a:spcAft>
                <a:spcPts val="600"/>
              </a:spcAft>
              <a:buNone/>
              <a:defRPr/>
            </a:pPr>
            <a:r>
              <a:rPr lang="en-US" sz="2000" b="1" kern="0" dirty="0">
                <a:solidFill>
                  <a:srgbClr val="000000"/>
                </a:solidFill>
                <a:latin typeface="Arial"/>
              </a:rPr>
              <a:t>The Paramount Consideration</a:t>
            </a:r>
          </a:p>
          <a:p>
            <a:pPr defTabSz="914400">
              <a:spcAft>
                <a:spcPts val="600"/>
              </a:spcAft>
              <a:defRPr/>
            </a:pPr>
            <a:r>
              <a:rPr lang="en-US" sz="2000" kern="0" dirty="0">
                <a:solidFill>
                  <a:srgbClr val="000000"/>
                </a:solidFill>
                <a:latin typeface="Arial"/>
              </a:rPr>
              <a:t>The Ombudsman and any other person performing functions under the Scheme must regard the best interests of children as the paramount consideration.</a:t>
            </a:r>
          </a:p>
          <a:p>
            <a:pPr marL="0" indent="0" defTabSz="914400">
              <a:spcAft>
                <a:spcPts val="600"/>
              </a:spcAft>
              <a:buNone/>
              <a:defRPr/>
            </a:pPr>
            <a:r>
              <a:rPr lang="en-US" sz="2000" b="1" kern="0" dirty="0">
                <a:solidFill>
                  <a:srgbClr val="000000"/>
                </a:solidFill>
                <a:latin typeface="Arial"/>
              </a:rPr>
              <a:t>Ensuring Systems In Place</a:t>
            </a:r>
          </a:p>
          <a:p>
            <a:pPr defTabSz="914400">
              <a:spcAft>
                <a:spcPts val="600"/>
              </a:spcAft>
              <a:defRPr/>
            </a:pPr>
            <a:r>
              <a:rPr lang="en-US" sz="2000" kern="0" dirty="0">
                <a:solidFill>
                  <a:srgbClr val="000000"/>
                </a:solidFill>
                <a:latin typeface="Arial"/>
              </a:rPr>
              <a:t>The head of each </a:t>
            </a:r>
            <a:r>
              <a:rPr lang="en-US" sz="2000" kern="0" dirty="0" err="1">
                <a:solidFill>
                  <a:srgbClr val="000000"/>
                </a:solidFill>
                <a:latin typeface="Arial"/>
              </a:rPr>
              <a:t>organisation</a:t>
            </a:r>
            <a:r>
              <a:rPr lang="en-US" sz="2000" kern="0" dirty="0">
                <a:solidFill>
                  <a:srgbClr val="000000"/>
                </a:solidFill>
                <a:latin typeface="Arial"/>
              </a:rPr>
              <a:t> covered by the Scheme must have systems in place for the prevention, reporting, notification and investigation of reportable conduct covered by the Scheme.</a:t>
            </a:r>
          </a:p>
          <a:p>
            <a:pPr marL="0" indent="0" defTabSz="914400">
              <a:spcAft>
                <a:spcPts val="600"/>
              </a:spcAft>
              <a:buNone/>
              <a:defRPr/>
            </a:pPr>
            <a:endParaRPr lang="en-US" sz="2000" kern="0" dirty="0">
              <a:solidFill>
                <a:srgbClr val="000000"/>
              </a:solidFill>
              <a:latin typeface="Arial"/>
            </a:endParaRPr>
          </a:p>
        </p:txBody>
      </p:sp>
    </p:spTree>
    <p:extLst>
      <p:ext uri="{BB962C8B-B14F-4D97-AF65-F5344CB8AC3E}">
        <p14:creationId xmlns:p14="http://schemas.microsoft.com/office/powerpoint/2010/main" val="310267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dirty="0"/>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What is Reportable Conduct?</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301913" y="1397287"/>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600"/>
              </a:spcAft>
            </a:pPr>
            <a:r>
              <a:rPr lang="en-US" sz="1700" dirty="0">
                <a:latin typeface="Arial" panose="020B0604020202020204" pitchFamily="34" charset="0"/>
                <a:cs typeface="Arial" panose="020B0604020202020204" pitchFamily="34" charset="0"/>
              </a:rPr>
              <a:t>The types of conduct covered by the Scheme in the first year includes:</a:t>
            </a:r>
          </a:p>
          <a:p>
            <a:pPr lvl="1" defTabSz="914400">
              <a:spcAft>
                <a:spcPts val="600"/>
              </a:spcAft>
              <a:buFont typeface="Courier New" panose="02070309020205020404" pitchFamily="49" charset="0"/>
              <a:buChar char="o"/>
              <a:defRPr/>
            </a:pPr>
            <a:r>
              <a:rPr lang="en-US" sz="1700" kern="0" dirty="0">
                <a:solidFill>
                  <a:srgbClr val="000000"/>
                </a:solidFill>
                <a:latin typeface="Arial"/>
              </a:rPr>
              <a:t>Sexual offences;</a:t>
            </a:r>
          </a:p>
          <a:p>
            <a:pPr lvl="1" defTabSz="914400">
              <a:spcAft>
                <a:spcPts val="600"/>
              </a:spcAft>
              <a:buFont typeface="Courier New" panose="02070309020205020404" pitchFamily="49" charset="0"/>
              <a:buChar char="o"/>
              <a:defRPr/>
            </a:pPr>
            <a:r>
              <a:rPr lang="en-US" sz="1700" kern="0" dirty="0">
                <a:solidFill>
                  <a:srgbClr val="000000"/>
                </a:solidFill>
                <a:latin typeface="Arial"/>
              </a:rPr>
              <a:t>Sexual misconduct; and</a:t>
            </a:r>
          </a:p>
          <a:p>
            <a:pPr lvl="1" defTabSz="914400">
              <a:spcAft>
                <a:spcPts val="600"/>
              </a:spcAft>
              <a:buFont typeface="Courier New" panose="02070309020205020404" pitchFamily="49" charset="0"/>
              <a:buChar char="o"/>
              <a:defRPr/>
            </a:pPr>
            <a:r>
              <a:rPr lang="en-US" sz="1700" kern="0" dirty="0">
                <a:solidFill>
                  <a:srgbClr val="000000"/>
                </a:solidFill>
                <a:latin typeface="Arial"/>
              </a:rPr>
              <a:t>Physical assault.</a:t>
            </a:r>
          </a:p>
          <a:p>
            <a:pPr>
              <a:spcAft>
                <a:spcPts val="600"/>
              </a:spcAft>
            </a:pPr>
            <a:r>
              <a:rPr lang="en-AU" sz="1700" dirty="0">
                <a:latin typeface="Arial" panose="020B0604020202020204" pitchFamily="34" charset="0"/>
                <a:cs typeface="Arial" panose="020B0604020202020204" pitchFamily="34" charset="0"/>
              </a:rPr>
              <a:t>On 1 January 2024 the type of conduct covered will be expanded to include significant neglect of a child and any behaviour that causes significant emotional or psychological harm to a child.</a:t>
            </a:r>
          </a:p>
          <a:p>
            <a:pPr>
              <a:spcAft>
                <a:spcPts val="600"/>
              </a:spcAft>
            </a:pPr>
            <a:r>
              <a:rPr lang="en-US" sz="1700" dirty="0">
                <a:latin typeface="Arial" panose="020B0604020202020204" pitchFamily="34" charset="0"/>
                <a:cs typeface="Arial" panose="020B0604020202020204" pitchFamily="34" charset="0"/>
              </a:rPr>
              <a:t>It includes conduct that occurred before the Scheme commenced.</a:t>
            </a:r>
          </a:p>
          <a:p>
            <a:pPr>
              <a:spcBef>
                <a:spcPts val="600"/>
              </a:spcBef>
              <a:spcAft>
                <a:spcPts val="600"/>
              </a:spcAft>
            </a:pPr>
            <a:r>
              <a:rPr lang="en-GB"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A reportable allegation is any information that leads a person to form the belief on reasonable grounds that an employee of an organisation covered by the Scheme has engaged in reportable conduct or conduct that </a:t>
            </a:r>
            <a:r>
              <a:rPr lang="en-GB"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may</a:t>
            </a:r>
            <a:r>
              <a:rPr lang="en-GB"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involve reportable conduct.</a:t>
            </a:r>
          </a:p>
          <a:p>
            <a:pPr>
              <a:spcBef>
                <a:spcPts val="600"/>
              </a:spcBef>
              <a:spcAft>
                <a:spcPts val="600"/>
              </a:spcAft>
            </a:pPr>
            <a:r>
              <a:rPr lang="en-GB"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A reportable conviction is a conviction for an offence of a sexual nature committed against, with, or in the presence of a child. </a:t>
            </a:r>
          </a:p>
          <a:p>
            <a:pPr>
              <a:spcAft>
                <a:spcPts val="600"/>
              </a:spcAft>
            </a:pPr>
            <a:endParaRPr lang="en-US" sz="2200" dirty="0">
              <a:latin typeface="Arial" panose="020B0604020202020204" pitchFamily="34" charset="0"/>
              <a:cs typeface="Arial" panose="020B0604020202020204" pitchFamily="34" charset="0"/>
            </a:endParaRPr>
          </a:p>
          <a:p>
            <a:pPr lvl="1">
              <a:spcAft>
                <a:spcPts val="1200"/>
              </a:spcAft>
            </a:pPr>
            <a:endParaRPr lang="en-AU"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21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chemeClr val="bg1"/>
                </a:solidFill>
                <a:effectLst>
                  <a:outerShdw blurRad="38100" dist="38100" dir="2700000" algn="tl">
                    <a:srgbClr val="000000">
                      <a:alpha val="43137"/>
                    </a:srgbClr>
                  </a:outerShdw>
                </a:effectLst>
                <a:latin typeface="Century Gothic" panose="020B0502020202020204" pitchFamily="34" charset="0"/>
              </a:rPr>
              <a:t>Key Terms in Reportable Conduct</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09233"/>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None/>
            </a:pPr>
            <a:r>
              <a:rPr lang="en-US" sz="2200" b="1" kern="0" dirty="0">
                <a:solidFill>
                  <a:srgbClr val="000000"/>
                </a:solidFill>
                <a:latin typeface="Arial" panose="020B0604020202020204" pitchFamily="34" charset="0"/>
                <a:cs typeface="Arial" panose="020B0604020202020204" pitchFamily="34" charset="0"/>
              </a:rPr>
              <a:t>Sexual Misconduct</a:t>
            </a:r>
          </a:p>
          <a:p>
            <a:pPr>
              <a:spcAft>
                <a:spcPts val="600"/>
              </a:spcAft>
            </a:pPr>
            <a:r>
              <a:rPr lang="en-US" sz="2000" dirty="0">
                <a:latin typeface="Arial" panose="020B0604020202020204" pitchFamily="34" charset="0"/>
                <a:cs typeface="Arial" panose="020B0604020202020204" pitchFamily="34" charset="0"/>
              </a:rPr>
              <a:t>Sexual misconduct includes misconduct against, with or in the presence of, a child that is sexual in nature but does not include a sexual offence.</a:t>
            </a:r>
          </a:p>
          <a:p>
            <a:pPr marL="0" indent="0">
              <a:spcAft>
                <a:spcPts val="600"/>
              </a:spcAft>
              <a:buNone/>
            </a:pPr>
            <a:r>
              <a:rPr lang="en-US" sz="2200" b="1" kern="0" dirty="0">
                <a:solidFill>
                  <a:srgbClr val="000000"/>
                </a:solidFill>
                <a:latin typeface="Arial" panose="020B0604020202020204" pitchFamily="34" charset="0"/>
                <a:cs typeface="Arial" panose="020B0604020202020204" pitchFamily="34" charset="0"/>
              </a:rPr>
              <a:t>Physical Assault</a:t>
            </a:r>
          </a:p>
          <a:p>
            <a:pPr marL="0" indent="0" algn="just">
              <a:spcAft>
                <a:spcPts val="100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Physical assault means:</a:t>
            </a:r>
          </a:p>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 intentional or reckless application of physical force without lawful justification or excuse; or</a:t>
            </a:r>
          </a:p>
          <a:p>
            <a:pPr algn="just">
              <a:spcAft>
                <a:spcPts val="1000"/>
              </a:spcAft>
            </a:pPr>
            <a:r>
              <a:rPr lang="en-US" sz="2000" dirty="0">
                <a:latin typeface="Arial" panose="020B0604020202020204" pitchFamily="34" charset="0"/>
                <a:ea typeface="Times New Roman" panose="02020603050405020304" pitchFamily="18" charset="0"/>
                <a:cs typeface="Arial" panose="020B0604020202020204" pitchFamily="34" charset="0"/>
              </a:rPr>
              <a:t>A</a:t>
            </a:r>
            <a:r>
              <a:rPr lang="en-US" sz="2000" dirty="0">
                <a:effectLst/>
                <a:latin typeface="Arial" panose="020B0604020202020204" pitchFamily="34" charset="0"/>
                <a:ea typeface="Times New Roman" panose="02020603050405020304" pitchFamily="18" charset="0"/>
                <a:cs typeface="Arial" panose="020B0604020202020204" pitchFamily="34" charset="0"/>
              </a:rPr>
              <a:t>ny act that intentionally or recklessly causes another person to apprehend immediate and unlawful violence.</a:t>
            </a:r>
            <a:endParaRPr lang="en-AU" sz="1600" kern="0" dirty="0">
              <a:solidFill>
                <a:srgbClr val="000000"/>
              </a:solidFill>
              <a:latin typeface="Arial" panose="020B0604020202020204" pitchFamily="34" charset="0"/>
              <a:cs typeface="Arial" panose="020B0604020202020204" pitchFamily="34" charset="0"/>
            </a:endParaRPr>
          </a:p>
          <a:p>
            <a:pPr marL="0" indent="0">
              <a:spcAft>
                <a:spcPts val="600"/>
              </a:spcAft>
              <a:buNone/>
            </a:pPr>
            <a:endParaRPr lang="en-US" sz="2000" dirty="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endParaRPr lang="en-AU"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47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200" b="1" dirty="0">
                <a:solidFill>
                  <a:schemeClr val="bg1"/>
                </a:solidFill>
                <a:effectLst>
                  <a:outerShdw blurRad="38100" dist="38100" dir="2700000" algn="tl">
                    <a:srgbClr val="000000">
                      <a:alpha val="43137"/>
                    </a:srgbClr>
                  </a:outerShdw>
                </a:effectLst>
                <a:latin typeface="Century Gothic" panose="020B0502020202020204" pitchFamily="34" charset="0"/>
              </a:rPr>
              <a:t>Key Terms in Reportable Conduct (cont.)</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09233"/>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None/>
            </a:pPr>
            <a:r>
              <a:rPr lang="en-US" sz="2200" b="1" kern="0" dirty="0">
                <a:solidFill>
                  <a:srgbClr val="000000"/>
                </a:solidFill>
                <a:latin typeface="Arial" panose="020B0604020202020204" pitchFamily="34" charset="0"/>
                <a:cs typeface="Arial" panose="020B0604020202020204" pitchFamily="34" charset="0"/>
              </a:rPr>
              <a:t>Significant neglect of a child</a:t>
            </a:r>
          </a:p>
          <a:p>
            <a:pPr>
              <a:spcAft>
                <a:spcPts val="600"/>
              </a:spcAft>
            </a:pPr>
            <a:r>
              <a:rPr lang="en-US" sz="2000" dirty="0">
                <a:latin typeface="Arial" panose="020B0604020202020204" pitchFamily="34" charset="0"/>
                <a:cs typeface="Arial" panose="020B0604020202020204" pitchFamily="34" charset="0"/>
              </a:rPr>
              <a:t>Significant neglect of a child is a failure to meet the basic needs of a child (such as their safety or wellbeing). It includes:</a:t>
            </a:r>
          </a:p>
          <a:p>
            <a:pPr lvl="1">
              <a:spcAft>
                <a:spcPts val="600"/>
              </a:spcAft>
            </a:pPr>
            <a:r>
              <a:rPr lang="en-US" sz="1600" dirty="0">
                <a:latin typeface="Arial" panose="020B0604020202020204" pitchFamily="34" charset="0"/>
                <a:cs typeface="Arial" panose="020B0604020202020204" pitchFamily="34" charset="0"/>
              </a:rPr>
              <a:t>Supervisory neglect: A failure to appropriately exercise adequate supervision or control of a child or young person.</a:t>
            </a:r>
          </a:p>
          <a:p>
            <a:pPr lvl="1">
              <a:spcAft>
                <a:spcPts val="600"/>
              </a:spcAft>
            </a:pPr>
            <a:r>
              <a:rPr lang="en-US" sz="1600" dirty="0">
                <a:latin typeface="Arial" panose="020B0604020202020204" pitchFamily="34" charset="0"/>
              </a:rPr>
              <a:t>Physical neglect: A failure to meet a child’s physical needs including the provision of adequate and appropriate food, clothing, shelter, medical care or physical hygiene needs.</a:t>
            </a:r>
          </a:p>
          <a:p>
            <a:pPr lvl="1">
              <a:spcAft>
                <a:spcPts val="600"/>
              </a:spcAft>
            </a:pPr>
            <a:r>
              <a:rPr lang="en-US" sz="1600" dirty="0">
                <a:latin typeface="Arial" panose="020B0604020202020204" pitchFamily="34" charset="0"/>
                <a:cs typeface="Arial" panose="020B0604020202020204" pitchFamily="34" charset="0"/>
              </a:rPr>
              <a:t>Educational neglect</a:t>
            </a:r>
            <a:r>
              <a:rPr lang="en-US" sz="1600" dirty="0">
                <a:latin typeface="Arial" panose="020B0604020202020204" pitchFamily="34" charset="0"/>
              </a:rPr>
              <a:t>: A failure to ensure that a child’s formal educational needs are being met.</a:t>
            </a:r>
          </a:p>
          <a:p>
            <a:pPr lvl="1">
              <a:spcAft>
                <a:spcPts val="600"/>
              </a:spcAft>
            </a:pPr>
            <a:r>
              <a:rPr lang="en-US" sz="1600" dirty="0">
                <a:latin typeface="Arial" panose="020B0604020202020204" pitchFamily="34" charset="0"/>
                <a:cs typeface="Arial" panose="020B0604020202020204" pitchFamily="34" charset="0"/>
              </a:rPr>
              <a:t>Emotional ne</a:t>
            </a:r>
            <a:r>
              <a:rPr lang="en-US" sz="1600" dirty="0">
                <a:latin typeface="Arial" panose="020B0604020202020204" pitchFamily="34" charset="0"/>
              </a:rPr>
              <a:t>glect: A failure to provide adequate nurturing, affection, encouragement and support to a child.</a:t>
            </a:r>
            <a:endParaRPr lang="en-US" sz="1600" dirty="0">
              <a:latin typeface="Arial" panose="020B0604020202020204" pitchFamily="34" charset="0"/>
              <a:cs typeface="Arial" panose="020B0604020202020204" pitchFamily="34" charset="0"/>
            </a:endParaRPr>
          </a:p>
          <a:p>
            <a:pPr>
              <a:spcAft>
                <a:spcPts val="600"/>
              </a:spcAft>
            </a:pPr>
            <a:endParaRPr lang="en-AU"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57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16ED21-8087-42D7-9B9B-693D0B5A83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61" t="61334" r="76697" b="26484"/>
          <a:stretch/>
        </p:blipFill>
        <p:spPr>
          <a:xfrm>
            <a:off x="7719916" y="5867251"/>
            <a:ext cx="1364339" cy="922381"/>
          </a:xfrm>
          <a:prstGeom prst="rect">
            <a:avLst/>
          </a:prstGeom>
        </p:spPr>
      </p:pic>
      <p:sp>
        <p:nvSpPr>
          <p:cNvPr id="11" name="Subtitle 2">
            <a:extLst>
              <a:ext uri="{FF2B5EF4-FFF2-40B4-BE49-F238E27FC236}">
                <a16:creationId xmlns:a16="http://schemas.microsoft.com/office/drawing/2014/main" id="{58C05FF9-CFF1-4240-A544-8A21EF69C895}"/>
              </a:ext>
            </a:extLst>
          </p:cNvPr>
          <p:cNvSpPr txBox="1">
            <a:spLocks/>
          </p:cNvSpPr>
          <p:nvPr/>
        </p:nvSpPr>
        <p:spPr>
          <a:xfrm>
            <a:off x="4516674" y="6166139"/>
            <a:ext cx="3432496" cy="519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1550" b="1" dirty="0">
                <a:solidFill>
                  <a:srgbClr val="C00000"/>
                </a:solidFill>
                <a:latin typeface="Century Gothic" panose="020B0502020202020204" pitchFamily="34" charset="0"/>
              </a:rPr>
              <a:t>Ombudsman Western Australia</a:t>
            </a:r>
          </a:p>
          <a:p>
            <a:pPr>
              <a:spcBef>
                <a:spcPts val="0"/>
              </a:spcBef>
            </a:pPr>
            <a:r>
              <a:rPr lang="en-AU" sz="1000" b="1" dirty="0">
                <a:solidFill>
                  <a:srgbClr val="166480"/>
                </a:solidFill>
                <a:latin typeface="Century Gothic" panose="020B0502020202020204" pitchFamily="34" charset="0"/>
              </a:rPr>
              <a:t>Serving Parliament – Serving Western Australians</a:t>
            </a:r>
          </a:p>
        </p:txBody>
      </p:sp>
      <p:sp>
        <p:nvSpPr>
          <p:cNvPr id="4" name="Title 3">
            <a:extLst>
              <a:ext uri="{FF2B5EF4-FFF2-40B4-BE49-F238E27FC236}">
                <a16:creationId xmlns:a16="http://schemas.microsoft.com/office/drawing/2014/main" id="{5EDEAC16-0352-43D6-B087-21B72F3F6139}"/>
              </a:ext>
            </a:extLst>
          </p:cNvPr>
          <p:cNvSpPr>
            <a:spLocks noGrp="1"/>
          </p:cNvSpPr>
          <p:nvPr>
            <p:ph type="title"/>
          </p:nvPr>
        </p:nvSpPr>
        <p:spPr/>
        <p:txBody>
          <a:bodyPr/>
          <a:lstStyle/>
          <a:p>
            <a:endParaRPr lang="en-AU"/>
          </a:p>
        </p:txBody>
      </p:sp>
      <p:pic>
        <p:nvPicPr>
          <p:cNvPr id="12" name="Picture 11">
            <a:extLst>
              <a:ext uri="{FF2B5EF4-FFF2-40B4-BE49-F238E27FC236}">
                <a16:creationId xmlns:a16="http://schemas.microsoft.com/office/drawing/2014/main" id="{537C8565-5C0C-4EE8-A982-D8E9AF01C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3913978" y="-3913974"/>
            <a:ext cx="1316050" cy="9144002"/>
          </a:xfrm>
          <a:prstGeom prst="rect">
            <a:avLst/>
          </a:prstGeom>
          <a:effectLst>
            <a:reflection stA="31000" endPos="0" dir="5400000" sy="-100000" algn="bl" rotWithShape="0"/>
          </a:effectLst>
        </p:spPr>
      </p:pic>
      <p:sp>
        <p:nvSpPr>
          <p:cNvPr id="14" name="Title 1">
            <a:extLst>
              <a:ext uri="{FF2B5EF4-FFF2-40B4-BE49-F238E27FC236}">
                <a16:creationId xmlns:a16="http://schemas.microsoft.com/office/drawing/2014/main" id="{419740EE-9D35-4007-BE99-911669D4A999}"/>
              </a:ext>
            </a:extLst>
          </p:cNvPr>
          <p:cNvSpPr txBox="1">
            <a:spLocks/>
          </p:cNvSpPr>
          <p:nvPr/>
        </p:nvSpPr>
        <p:spPr>
          <a:xfrm>
            <a:off x="-4" y="171558"/>
            <a:ext cx="9144004" cy="99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200" b="1" dirty="0">
                <a:solidFill>
                  <a:schemeClr val="bg1"/>
                </a:solidFill>
                <a:effectLst>
                  <a:outerShdw blurRad="38100" dist="38100" dir="2700000" algn="tl">
                    <a:srgbClr val="000000">
                      <a:alpha val="43137"/>
                    </a:srgbClr>
                  </a:outerShdw>
                </a:effectLst>
                <a:latin typeface="Century Gothic" panose="020B0502020202020204" pitchFamily="34" charset="0"/>
              </a:rPr>
              <a:t>Key Terms in Reportable Conduct (cont.)</a:t>
            </a:r>
          </a:p>
        </p:txBody>
      </p:sp>
      <p:sp>
        <p:nvSpPr>
          <p:cNvPr id="16" name="Rectangle 15">
            <a:extLst>
              <a:ext uri="{FF2B5EF4-FFF2-40B4-BE49-F238E27FC236}">
                <a16:creationId xmlns:a16="http://schemas.microsoft.com/office/drawing/2014/main" id="{AF5394CA-7923-467A-81C9-35439B5D4428}"/>
              </a:ext>
            </a:extLst>
          </p:cNvPr>
          <p:cNvSpPr/>
          <p:nvPr/>
        </p:nvSpPr>
        <p:spPr>
          <a:xfrm>
            <a:off x="-4" y="0"/>
            <a:ext cx="9108000" cy="6840000"/>
          </a:xfrm>
          <a:prstGeom prst="rect">
            <a:avLst/>
          </a:prstGeom>
          <a:noFill/>
          <a:ln>
            <a:solidFill>
              <a:srgbClr val="16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a:extLst>
              <a:ext uri="{FF2B5EF4-FFF2-40B4-BE49-F238E27FC236}">
                <a16:creationId xmlns:a16="http://schemas.microsoft.com/office/drawing/2014/main" id="{526ECFAD-BB5F-4C22-AF18-7FC54A4E8DD9}"/>
              </a:ext>
            </a:extLst>
          </p:cNvPr>
          <p:cNvSpPr txBox="1">
            <a:spLocks/>
          </p:cNvSpPr>
          <p:nvPr/>
        </p:nvSpPr>
        <p:spPr bwMode="auto">
          <a:xfrm>
            <a:off x="166951" y="1409233"/>
            <a:ext cx="854017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None/>
            </a:pPr>
            <a:r>
              <a:rPr lang="en-US" sz="2200" b="1" kern="0" dirty="0" err="1">
                <a:solidFill>
                  <a:srgbClr val="000000"/>
                </a:solidFill>
                <a:latin typeface="Arial" panose="020B0604020202020204" pitchFamily="34" charset="0"/>
                <a:cs typeface="Arial" panose="020B0604020202020204" pitchFamily="34" charset="0"/>
              </a:rPr>
              <a:t>Behaviour</a:t>
            </a:r>
            <a:r>
              <a:rPr lang="en-US" sz="2200" b="1" kern="0" dirty="0">
                <a:solidFill>
                  <a:srgbClr val="000000"/>
                </a:solidFill>
                <a:latin typeface="Arial" panose="020B0604020202020204" pitchFamily="34" charset="0"/>
                <a:cs typeface="Arial" panose="020B0604020202020204" pitchFamily="34" charset="0"/>
              </a:rPr>
              <a:t> that causes significant emotional or psychological harm to a child</a:t>
            </a:r>
          </a:p>
          <a:p>
            <a:pPr>
              <a:spcAft>
                <a:spcPts val="600"/>
              </a:spcAft>
            </a:pPr>
            <a:r>
              <a:rPr lang="en-AU" kern="0" dirty="0">
                <a:solidFill>
                  <a:srgbClr val="000000"/>
                </a:solidFill>
                <a:latin typeface="Arial" panose="020B0604020202020204" pitchFamily="34" charset="0"/>
                <a:cs typeface="Arial" panose="020B0604020202020204" pitchFamily="34" charset="0"/>
              </a:rPr>
              <a:t>There are four (4) elements to this term:</a:t>
            </a:r>
          </a:p>
          <a:p>
            <a:pPr lvl="1">
              <a:spcAft>
                <a:spcPts val="600"/>
              </a:spcAft>
            </a:pPr>
            <a:r>
              <a:rPr lang="en-AU" kern="0" dirty="0">
                <a:solidFill>
                  <a:srgbClr val="000000"/>
                </a:solidFill>
                <a:latin typeface="Arial" panose="020B0604020202020204" pitchFamily="34" charset="0"/>
              </a:rPr>
              <a:t>Behaviour – can be one off or repetitive</a:t>
            </a:r>
          </a:p>
          <a:p>
            <a:pPr lvl="1">
              <a:spcAft>
                <a:spcPts val="600"/>
              </a:spcAft>
            </a:pPr>
            <a:r>
              <a:rPr lang="en-AU" kern="0" dirty="0">
                <a:solidFill>
                  <a:srgbClr val="000000"/>
                </a:solidFill>
                <a:latin typeface="Arial" panose="020B0604020202020204" pitchFamily="34" charset="0"/>
                <a:cs typeface="Arial" panose="020B0604020202020204" pitchFamily="34" charset="0"/>
              </a:rPr>
              <a:t>Causes – either intentional or reckless</a:t>
            </a:r>
          </a:p>
          <a:p>
            <a:pPr lvl="1">
              <a:spcAft>
                <a:spcPts val="600"/>
              </a:spcAft>
            </a:pPr>
            <a:r>
              <a:rPr lang="en-AU" kern="0" dirty="0">
                <a:solidFill>
                  <a:srgbClr val="000000"/>
                </a:solidFill>
                <a:latin typeface="Arial" panose="020B0604020202020204" pitchFamily="34" charset="0"/>
                <a:cs typeface="Arial" panose="020B0604020202020204" pitchFamily="34" charset="0"/>
              </a:rPr>
              <a:t>Emotional or psychological harm</a:t>
            </a:r>
          </a:p>
          <a:p>
            <a:pPr lvl="1">
              <a:spcAft>
                <a:spcPts val="600"/>
              </a:spcAft>
            </a:pPr>
            <a:r>
              <a:rPr lang="en-AU" kern="0" dirty="0">
                <a:solidFill>
                  <a:srgbClr val="000000"/>
                </a:solidFill>
                <a:latin typeface="Arial" panose="020B0604020202020204" pitchFamily="34" charset="0"/>
              </a:rPr>
              <a:t>Significant – important, notable, of consequence</a:t>
            </a:r>
          </a:p>
          <a:p>
            <a:pPr>
              <a:spcAft>
                <a:spcPts val="600"/>
              </a:spcAft>
            </a:pPr>
            <a:r>
              <a:rPr lang="en-AU" kern="0" dirty="0">
                <a:solidFill>
                  <a:srgbClr val="000000"/>
                </a:solidFill>
                <a:latin typeface="Arial" panose="020B0604020202020204" pitchFamily="34" charset="0"/>
              </a:rPr>
              <a:t>The Ombudsman will release guidance later in the year.</a:t>
            </a:r>
          </a:p>
        </p:txBody>
      </p:sp>
    </p:spTree>
    <p:extLst>
      <p:ext uri="{BB962C8B-B14F-4D97-AF65-F5344CB8AC3E}">
        <p14:creationId xmlns:p14="http://schemas.microsoft.com/office/powerpoint/2010/main" val="2087598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8181</TotalTime>
  <Words>2182</Words>
  <Application>Microsoft Office PowerPoint</Application>
  <PresentationFormat>On-screen Show (4:3)</PresentationFormat>
  <Paragraphs>221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Century Gothic</vt:lpstr>
      <vt:lpstr>Courier New</vt:lpstr>
      <vt:lpstr>Symbol</vt:lpstr>
      <vt:lpstr>Times New Roman</vt:lpstr>
      <vt:lpstr>Office Theme</vt:lpstr>
      <vt:lpstr>Reportable Conduct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new Artwork</dc:title>
  <dc:creator>Lisa Webb</dc:creator>
  <cp:lastModifiedBy>Steven Cummings</cp:lastModifiedBy>
  <cp:revision>407</cp:revision>
  <cp:lastPrinted>2023-11-02T00:01:54Z</cp:lastPrinted>
  <dcterms:created xsi:type="dcterms:W3CDTF">2018-06-28T05:08:12Z</dcterms:created>
  <dcterms:modified xsi:type="dcterms:W3CDTF">2023-11-13T01:48:35Z</dcterms:modified>
</cp:coreProperties>
</file>