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5"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theme" Target="theme/theme1.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viewProps" Target="viewProps.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presProps" Target="presProp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tableStyles" Target="tableStyles.xml" Id="rId27" /><Relationship Type="http://schemas.openxmlformats.org/officeDocument/2006/relationships/customXml" Target="/customXML/item4.xml" Id="R23bfff2b09ee4546"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BAB2-C530-4099-94E0-2853DEFA4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1B08B9E-8525-42FA-B46B-83C72D335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254FB0D-4FE3-47AD-ACE2-69DE400FBD15}"/>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5" name="Footer Placeholder 4">
            <a:extLst>
              <a:ext uri="{FF2B5EF4-FFF2-40B4-BE49-F238E27FC236}">
                <a16:creationId xmlns:a16="http://schemas.microsoft.com/office/drawing/2014/main" id="{40ADAF8A-7895-4546-9D9C-504E618A8C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2D6B4C-DEB8-49BC-A723-2723AC457D10}"/>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220653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C6E0-B192-4CF7-B5B4-A689FA827F6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D0330ED-122B-4DCE-9AC9-E7E46F7C3B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36DD69-4DC7-48A7-BC81-DC90DFD1DFDC}"/>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5" name="Footer Placeholder 4">
            <a:extLst>
              <a:ext uri="{FF2B5EF4-FFF2-40B4-BE49-F238E27FC236}">
                <a16:creationId xmlns:a16="http://schemas.microsoft.com/office/drawing/2014/main" id="{28681733-2157-4038-9584-933010410E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A5E48C-BAD8-49B3-A518-4EB591873FDF}"/>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39214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23D522-6188-439D-884D-238D4B7222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BC42CBE-3479-47D4-B4ED-D9C6816F8B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F2550F-8408-4647-8606-B3F804338A8F}"/>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5" name="Footer Placeholder 4">
            <a:extLst>
              <a:ext uri="{FF2B5EF4-FFF2-40B4-BE49-F238E27FC236}">
                <a16:creationId xmlns:a16="http://schemas.microsoft.com/office/drawing/2014/main" id="{7417604B-B64B-4A59-9A9B-004035A9AD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E67877-0F3D-46EB-9825-BAB2038909A2}"/>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273697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5E8A-B1DF-4D2D-B0D4-BEF9B9CA75A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86802B-B6B0-424E-A4C5-83F34B684A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3D5E4E-11E8-4BA8-8DB2-13167BDC0685}"/>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5" name="Footer Placeholder 4">
            <a:extLst>
              <a:ext uri="{FF2B5EF4-FFF2-40B4-BE49-F238E27FC236}">
                <a16:creationId xmlns:a16="http://schemas.microsoft.com/office/drawing/2014/main" id="{F8736E70-2762-4727-A861-24DB980BCC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2DE1DC-7ADC-4492-ABC4-C65C29514962}"/>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279566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4636-E891-46FC-AE19-95F4F8E7F2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47E4B31-ABD3-4681-86CD-9DE4CD4F0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29EBFE-1D6D-4B33-A5FD-F5A1AF3E77A4}"/>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5" name="Footer Placeholder 4">
            <a:extLst>
              <a:ext uri="{FF2B5EF4-FFF2-40B4-BE49-F238E27FC236}">
                <a16:creationId xmlns:a16="http://schemas.microsoft.com/office/drawing/2014/main" id="{61BC6D96-D62A-4AB9-9B70-C48E280266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E7D8DA3-9C08-46AF-B86B-AAE98D6EFA6C}"/>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11799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A71B-E5EC-4AE8-8DD3-D6FF4C16F75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419B239-8866-41C4-9F58-03DB686353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20B9B89-1536-4821-A0F9-7A7BF239B8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CA19B88-2850-4DDB-B88B-962556ADDF06}"/>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6" name="Footer Placeholder 5">
            <a:extLst>
              <a:ext uri="{FF2B5EF4-FFF2-40B4-BE49-F238E27FC236}">
                <a16:creationId xmlns:a16="http://schemas.microsoft.com/office/drawing/2014/main" id="{ABE92B86-C8AB-4EB8-AD69-8CB7E449953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19E4659-EB72-48A1-A1E4-551501D7E229}"/>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249102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12F8-D5B0-420D-8E8C-E0C3F98A4EB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479AF63-19AA-4335-9ABC-E799C4A28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61B1C5-1EC1-4CEA-B9CC-B1DE33E5C7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93419BC-47A6-4510-8C98-6D650A3741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0C156E-B3D1-4403-AC3F-A9DFD84267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D13554A-A33D-41FA-A052-87753D244368}"/>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8" name="Footer Placeholder 7">
            <a:extLst>
              <a:ext uri="{FF2B5EF4-FFF2-40B4-BE49-F238E27FC236}">
                <a16:creationId xmlns:a16="http://schemas.microsoft.com/office/drawing/2014/main" id="{31FE5B7A-00D9-4576-844E-B13F01FE379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F4242DB-CB65-41E4-AF0C-ECC890370D4B}"/>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15550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0511-D002-46CE-9B95-F9548F81F2A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55B70AB-B11A-4727-9486-CD433855BC18}"/>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4" name="Footer Placeholder 3">
            <a:extLst>
              <a:ext uri="{FF2B5EF4-FFF2-40B4-BE49-F238E27FC236}">
                <a16:creationId xmlns:a16="http://schemas.microsoft.com/office/drawing/2014/main" id="{F2F651AC-E5CC-4564-AE20-6574C3B77A4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ED4C7D4-4B5B-4CED-839A-9A3F8FB9D53E}"/>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41295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15DA2-E9AA-436F-B786-928A9D3F50C3}"/>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3" name="Footer Placeholder 2">
            <a:extLst>
              <a:ext uri="{FF2B5EF4-FFF2-40B4-BE49-F238E27FC236}">
                <a16:creationId xmlns:a16="http://schemas.microsoft.com/office/drawing/2014/main" id="{36D039FA-43D5-4010-9A6C-3EEAF36DAF1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0E62927-4B38-414B-83E3-F45A2A9367EF}"/>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222362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379B-6285-4EE4-9782-96319C243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9EADE36-807E-43B1-92BA-487F6F3AA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4BD548B-22C7-4359-B743-421FEE7D4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2FB74C-8411-4B56-B3CA-F6BFBFF972F9}"/>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6" name="Footer Placeholder 5">
            <a:extLst>
              <a:ext uri="{FF2B5EF4-FFF2-40B4-BE49-F238E27FC236}">
                <a16:creationId xmlns:a16="http://schemas.microsoft.com/office/drawing/2014/main" id="{32BC5BAC-0001-44CC-B145-1D6AEA531A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3151E52-6639-4A8C-973E-A37C6293D4B9}"/>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94091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3E7B-44FB-4749-AE29-772C4DD79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4B53366-7B98-4B76-AF6E-869FB8404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A96F539-5EC3-4B67-9818-7D43A19B5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16406A-CD08-4BE0-AF26-2F2B85BA5B4D}"/>
              </a:ext>
            </a:extLst>
          </p:cNvPr>
          <p:cNvSpPr>
            <a:spLocks noGrp="1"/>
          </p:cNvSpPr>
          <p:nvPr>
            <p:ph type="dt" sz="half" idx="10"/>
          </p:nvPr>
        </p:nvSpPr>
        <p:spPr/>
        <p:txBody>
          <a:bodyPr/>
          <a:lstStyle/>
          <a:p>
            <a:fld id="{C766EF2E-CC38-431B-BBA2-DF31182A471A}" type="datetimeFigureOut">
              <a:rPr lang="en-AU" smtClean="0"/>
              <a:t>09/01/2023</a:t>
            </a:fld>
            <a:endParaRPr lang="en-AU"/>
          </a:p>
        </p:txBody>
      </p:sp>
      <p:sp>
        <p:nvSpPr>
          <p:cNvPr id="6" name="Footer Placeholder 5">
            <a:extLst>
              <a:ext uri="{FF2B5EF4-FFF2-40B4-BE49-F238E27FC236}">
                <a16:creationId xmlns:a16="http://schemas.microsoft.com/office/drawing/2014/main" id="{2E32D135-21F8-4F53-A300-2CEA32427A5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EF0BDE-6535-4169-9875-B872F94E7C16}"/>
              </a:ext>
            </a:extLst>
          </p:cNvPr>
          <p:cNvSpPr>
            <a:spLocks noGrp="1"/>
          </p:cNvSpPr>
          <p:nvPr>
            <p:ph type="sldNum" sz="quarter" idx="12"/>
          </p:nvPr>
        </p:nvSpPr>
        <p:spPr/>
        <p:txBody>
          <a:bodyPr/>
          <a:lstStyle/>
          <a:p>
            <a:fld id="{DF2E6789-271B-407D-94A8-65E5724A0BCF}" type="slidenum">
              <a:rPr lang="en-AU" smtClean="0"/>
              <a:t>‹#›</a:t>
            </a:fld>
            <a:endParaRPr lang="en-AU"/>
          </a:p>
        </p:txBody>
      </p:sp>
    </p:spTree>
    <p:extLst>
      <p:ext uri="{BB962C8B-B14F-4D97-AF65-F5344CB8AC3E}">
        <p14:creationId xmlns:p14="http://schemas.microsoft.com/office/powerpoint/2010/main" val="24119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9CF1D-AE63-4795-9C7F-AF2C61DE9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0F4AAC-0026-49F1-94DC-01E3E3188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81FA4C-C1CE-4E80-A906-42815BFB9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6EF2E-CC38-431B-BBA2-DF31182A471A}" type="datetimeFigureOut">
              <a:rPr lang="en-AU" smtClean="0"/>
              <a:t>09/01/2023</a:t>
            </a:fld>
            <a:endParaRPr lang="en-AU"/>
          </a:p>
        </p:txBody>
      </p:sp>
      <p:sp>
        <p:nvSpPr>
          <p:cNvPr id="5" name="Footer Placeholder 4">
            <a:extLst>
              <a:ext uri="{FF2B5EF4-FFF2-40B4-BE49-F238E27FC236}">
                <a16:creationId xmlns:a16="http://schemas.microsoft.com/office/drawing/2014/main" id="{22EE046F-B0D3-4289-A1A0-126B61060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7CB30FC-5952-402D-83B0-5D7C65F5B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E6789-271B-407D-94A8-65E5724A0BCF}" type="slidenum">
              <a:rPr lang="en-AU" smtClean="0"/>
              <a:t>‹#›</a:t>
            </a:fld>
            <a:endParaRPr lang="en-AU"/>
          </a:p>
        </p:txBody>
      </p:sp>
    </p:spTree>
    <p:extLst>
      <p:ext uri="{BB962C8B-B14F-4D97-AF65-F5344CB8AC3E}">
        <p14:creationId xmlns:p14="http://schemas.microsoft.com/office/powerpoint/2010/main" val="262813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8AEFE7-853B-4656-90C7-38FC1DBF1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Tree>
    <p:extLst>
      <p:ext uri="{BB962C8B-B14F-4D97-AF65-F5344CB8AC3E}">
        <p14:creationId xmlns:p14="http://schemas.microsoft.com/office/powerpoint/2010/main" val="3017860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478790-1B21-4B9C-ACA1-CA3BBB2D1E4E}"/>
              </a:ext>
            </a:extLst>
          </p:cNvPr>
          <p:cNvPicPr>
            <a:picLocks noChangeAspect="1"/>
          </p:cNvPicPr>
          <p:nvPr/>
        </p:nvPicPr>
        <p:blipFill>
          <a:blip r:embed="rId2"/>
          <a:stretch>
            <a:fillRect/>
          </a:stretch>
        </p:blipFill>
        <p:spPr>
          <a:xfrm>
            <a:off x="2379858" y="1108868"/>
            <a:ext cx="7432283" cy="4945063"/>
          </a:xfrm>
          <a:prstGeom prst="rect">
            <a:avLst/>
          </a:prstGeom>
        </p:spPr>
      </p:pic>
      <p:sp>
        <p:nvSpPr>
          <p:cNvPr id="4" name="Rectangle 3">
            <a:extLst>
              <a:ext uri="{FF2B5EF4-FFF2-40B4-BE49-F238E27FC236}">
                <a16:creationId xmlns:a16="http://schemas.microsoft.com/office/drawing/2014/main" id="{40BAB2A2-534B-49C6-A097-38A3093BC89F}"/>
              </a:ext>
            </a:extLst>
          </p:cNvPr>
          <p:cNvSpPr/>
          <p:nvPr/>
        </p:nvSpPr>
        <p:spPr>
          <a:xfrm>
            <a:off x="2539999" y="280849"/>
            <a:ext cx="7432283" cy="523220"/>
          </a:xfrm>
          <a:prstGeom prst="rect">
            <a:avLst/>
          </a:prstGeom>
        </p:spPr>
        <p:txBody>
          <a:bodyPr wrap="square">
            <a:spAutoFit/>
          </a:bodyPr>
          <a:lstStyle/>
          <a:p>
            <a:r>
              <a:rPr lang="en-AU" sz="2000" b="1" dirty="0">
                <a:latin typeface="Calibri" panose="020F0502020204030204" pitchFamily="34" charset="0"/>
                <a:ea typeface="Calibri" panose="020F0502020204030204" pitchFamily="34" charset="0"/>
                <a:cs typeface="Times New Roman" panose="02020603050405020304" pitchFamily="18" charset="0"/>
              </a:rPr>
              <a:t>What would be most helpful by type of utility bill unable to be paid</a:t>
            </a:r>
            <a:r>
              <a:rPr lang="en-AU"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2000" dirty="0"/>
          </a:p>
        </p:txBody>
      </p:sp>
      <p:sp>
        <p:nvSpPr>
          <p:cNvPr id="5" name="Rectangle 4">
            <a:extLst>
              <a:ext uri="{FF2B5EF4-FFF2-40B4-BE49-F238E27FC236}">
                <a16:creationId xmlns:a16="http://schemas.microsoft.com/office/drawing/2014/main" id="{EB058769-87F3-4D23-93BB-78B0E4205864}"/>
              </a:ext>
            </a:extLst>
          </p:cNvPr>
          <p:cNvSpPr/>
          <p:nvPr/>
        </p:nvSpPr>
        <p:spPr>
          <a:xfrm>
            <a:off x="1607952" y="6072081"/>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08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73AA37-3D19-4887-B4CB-0FA1DC6A1BA1}"/>
              </a:ext>
            </a:extLst>
          </p:cNvPr>
          <p:cNvPicPr>
            <a:picLocks noChangeAspect="1"/>
          </p:cNvPicPr>
          <p:nvPr/>
        </p:nvPicPr>
        <p:blipFill>
          <a:blip r:embed="rId2"/>
          <a:stretch>
            <a:fillRect/>
          </a:stretch>
        </p:blipFill>
        <p:spPr>
          <a:xfrm>
            <a:off x="1640680" y="1121132"/>
            <a:ext cx="8910638" cy="4953929"/>
          </a:xfrm>
          <a:prstGeom prst="rect">
            <a:avLst/>
          </a:prstGeom>
        </p:spPr>
      </p:pic>
      <p:sp>
        <p:nvSpPr>
          <p:cNvPr id="4" name="Rectangle 3">
            <a:extLst>
              <a:ext uri="{FF2B5EF4-FFF2-40B4-BE49-F238E27FC236}">
                <a16:creationId xmlns:a16="http://schemas.microsoft.com/office/drawing/2014/main" id="{82C87495-8E44-412F-B9FB-F92198AA9D10}"/>
              </a:ext>
            </a:extLst>
          </p:cNvPr>
          <p:cNvSpPr/>
          <p:nvPr/>
        </p:nvSpPr>
        <p:spPr>
          <a:xfrm>
            <a:off x="3816914" y="505022"/>
            <a:ext cx="4558171" cy="369332"/>
          </a:xfrm>
          <a:prstGeom prst="rect">
            <a:avLst/>
          </a:prstGeom>
        </p:spPr>
        <p:txBody>
          <a:bodyPr wrap="none">
            <a:spAutoFit/>
          </a:bodyPr>
          <a:lstStyle/>
          <a:p>
            <a:r>
              <a:rPr lang="en-AU" b="1" dirty="0">
                <a:latin typeface="Calibri" panose="020F0502020204030204" pitchFamily="34" charset="0"/>
                <a:ea typeface="Calibri" panose="020F0502020204030204" pitchFamily="34" charset="0"/>
                <a:cs typeface="Times New Roman" panose="02020603050405020304" pitchFamily="18" charset="0"/>
              </a:rPr>
              <a:t>Types of assistance that would be most useful</a:t>
            </a:r>
            <a:endParaRPr lang="en-AU" dirty="0"/>
          </a:p>
        </p:txBody>
      </p:sp>
      <p:sp>
        <p:nvSpPr>
          <p:cNvPr id="5" name="Rectangle 4">
            <a:extLst>
              <a:ext uri="{FF2B5EF4-FFF2-40B4-BE49-F238E27FC236}">
                <a16:creationId xmlns:a16="http://schemas.microsoft.com/office/drawing/2014/main" id="{EB058769-87F3-4D23-93BB-78B0E4205864}"/>
              </a:ext>
            </a:extLst>
          </p:cNvPr>
          <p:cNvSpPr/>
          <p:nvPr/>
        </p:nvSpPr>
        <p:spPr>
          <a:xfrm>
            <a:off x="1447811" y="6137267"/>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10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61">
            <a:extLst>
              <a:ext uri="{FF2B5EF4-FFF2-40B4-BE49-F238E27FC236}">
                <a16:creationId xmlns:a16="http://schemas.microsoft.com/office/drawing/2014/main" id="{14154FB8-AE78-49C6-8C46-862C960A5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135952"/>
            <a:ext cx="3848100" cy="41310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2">
            <a:extLst>
              <a:ext uri="{FF2B5EF4-FFF2-40B4-BE49-F238E27FC236}">
                <a16:creationId xmlns:a16="http://schemas.microsoft.com/office/drawing/2014/main" id="{57056154-0574-478E-AB72-2D806382A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2999"/>
            <a:ext cx="3848100" cy="41240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B9ECA3E3-ABCD-4244-90CE-C2561827A3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6" name="Rectangle 9">
            <a:extLst>
              <a:ext uri="{FF2B5EF4-FFF2-40B4-BE49-F238E27FC236}">
                <a16:creationId xmlns:a16="http://schemas.microsoft.com/office/drawing/2014/main" id="{3B87BFD8-8206-4214-8FD9-8A44F58CAF9C}"/>
              </a:ext>
            </a:extLst>
          </p:cNvPr>
          <p:cNvSpPr>
            <a:spLocks noChangeArrowheads="1"/>
          </p:cNvSpPr>
          <p:nvPr/>
        </p:nvSpPr>
        <p:spPr bwMode="auto">
          <a:xfrm>
            <a:off x="0" y="3238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8AA9E5EE-0AD0-4513-91AE-F737A88E1747}"/>
              </a:ext>
            </a:extLst>
          </p:cNvPr>
          <p:cNvSpPr/>
          <p:nvPr/>
        </p:nvSpPr>
        <p:spPr>
          <a:xfrm>
            <a:off x="2489200" y="5510965"/>
            <a:ext cx="8458200" cy="369332"/>
          </a:xfrm>
          <a:prstGeom prst="rect">
            <a:avLst/>
          </a:prstGeom>
        </p:spPr>
        <p:txBody>
          <a:bodyPr wrap="square">
            <a:sp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Family type, FCN				Family type, Customer Survey</a:t>
            </a:r>
            <a:endParaRPr lang="en-AU" dirty="0"/>
          </a:p>
        </p:txBody>
      </p:sp>
      <p:sp>
        <p:nvSpPr>
          <p:cNvPr id="8" name="Rectangle 7">
            <a:extLst>
              <a:ext uri="{FF2B5EF4-FFF2-40B4-BE49-F238E27FC236}">
                <a16:creationId xmlns:a16="http://schemas.microsoft.com/office/drawing/2014/main" id="{36F6AF3F-6934-4685-A3B4-589399D10F4A}"/>
              </a:ext>
            </a:extLst>
          </p:cNvPr>
          <p:cNvSpPr/>
          <p:nvPr/>
        </p:nvSpPr>
        <p:spPr>
          <a:xfrm>
            <a:off x="3448050" y="513192"/>
            <a:ext cx="4730750" cy="375552"/>
          </a:xfrm>
          <a:prstGeom prst="rect">
            <a:avLst/>
          </a:prstGeom>
        </p:spPr>
        <p:txBody>
          <a:bodyPr wrap="square">
            <a:spAutoFit/>
          </a:bodyPr>
          <a:lstStyle/>
          <a:p>
            <a:pPr algn="ctr">
              <a:lnSpc>
                <a:spcPct val="107000"/>
              </a:lnSpc>
              <a:spcBef>
                <a:spcPts val="1200"/>
              </a:spcBef>
              <a:spcAft>
                <a:spcPts val="800"/>
              </a:spcAft>
            </a:pPr>
            <a:r>
              <a:rPr lang="en-AU" b="1" dirty="0">
                <a:latin typeface="Calibri" panose="020F0502020204030204" pitchFamily="34" charset="0"/>
                <a:ea typeface="Calibri" panose="020F0502020204030204" pitchFamily="34" charset="0"/>
                <a:cs typeface="Times New Roman" panose="02020603050405020304" pitchFamily="18" charset="0"/>
              </a:rPr>
              <a:t>Family type, FCN and Customer Survey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B058769-87F3-4D23-93BB-78B0E4205864}"/>
              </a:ext>
            </a:extLst>
          </p:cNvPr>
          <p:cNvSpPr/>
          <p:nvPr/>
        </p:nvSpPr>
        <p:spPr>
          <a:xfrm>
            <a:off x="1447812" y="6124261"/>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203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1808AA-2DAC-4B40-9629-17244026B0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98561" y="1099998"/>
            <a:ext cx="4594878" cy="4908713"/>
          </a:xfrm>
          <a:prstGeom prst="rect">
            <a:avLst/>
          </a:prstGeom>
          <a:noFill/>
        </p:spPr>
      </p:pic>
      <p:sp>
        <p:nvSpPr>
          <p:cNvPr id="3" name="Rectangle 2">
            <a:extLst>
              <a:ext uri="{FF2B5EF4-FFF2-40B4-BE49-F238E27FC236}">
                <a16:creationId xmlns:a16="http://schemas.microsoft.com/office/drawing/2014/main" id="{D841F614-8E62-427E-8CF5-83578B34808E}"/>
              </a:ext>
            </a:extLst>
          </p:cNvPr>
          <p:cNvSpPr/>
          <p:nvPr/>
        </p:nvSpPr>
        <p:spPr>
          <a:xfrm>
            <a:off x="4250735" y="434524"/>
            <a:ext cx="3337452" cy="407035"/>
          </a:xfrm>
          <a:prstGeom prst="rect">
            <a:avLst/>
          </a:prstGeom>
        </p:spPr>
        <p:txBody>
          <a:bodyPr wrap="none">
            <a:spAutoFit/>
          </a:bodyPr>
          <a:lstStyle/>
          <a:p>
            <a:pPr algn="ctr">
              <a:lnSpc>
                <a:spcPct val="107000"/>
              </a:lnSpc>
              <a:spcAft>
                <a:spcPts val="800"/>
              </a:spcAft>
            </a:pPr>
            <a:r>
              <a:rPr lang="en-AU" sz="2000" b="1" dirty="0">
                <a:latin typeface="Calibri" panose="020F0502020204030204" pitchFamily="34" charset="0"/>
                <a:ea typeface="Calibri" panose="020F0502020204030204" pitchFamily="34" charset="0"/>
                <a:cs typeface="Times New Roman" panose="02020603050405020304" pitchFamily="18" charset="0"/>
              </a:rPr>
              <a:t>Clients’ country of origin, FCN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B058769-87F3-4D23-93BB-78B0E4205864}"/>
              </a:ext>
            </a:extLst>
          </p:cNvPr>
          <p:cNvSpPr/>
          <p:nvPr/>
        </p:nvSpPr>
        <p:spPr>
          <a:xfrm>
            <a:off x="1447812" y="6145580"/>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667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336D20-AE0E-44AF-97DF-039FB5FD524B}"/>
              </a:ext>
            </a:extLst>
          </p:cNvPr>
          <p:cNvPicPr>
            <a:picLocks noChangeAspect="1"/>
          </p:cNvPicPr>
          <p:nvPr/>
        </p:nvPicPr>
        <p:blipFill>
          <a:blip r:embed="rId2"/>
          <a:stretch>
            <a:fillRect/>
          </a:stretch>
        </p:blipFill>
        <p:spPr>
          <a:xfrm>
            <a:off x="2420142" y="1042740"/>
            <a:ext cx="7351713" cy="5026520"/>
          </a:xfrm>
          <a:prstGeom prst="rect">
            <a:avLst/>
          </a:prstGeom>
        </p:spPr>
      </p:pic>
      <p:sp>
        <p:nvSpPr>
          <p:cNvPr id="3" name="Rectangle 2">
            <a:extLst>
              <a:ext uri="{FF2B5EF4-FFF2-40B4-BE49-F238E27FC236}">
                <a16:creationId xmlns:a16="http://schemas.microsoft.com/office/drawing/2014/main" id="{2C5440B6-7D0E-4D82-8C14-7A77418E899F}"/>
              </a:ext>
            </a:extLst>
          </p:cNvPr>
          <p:cNvSpPr/>
          <p:nvPr/>
        </p:nvSpPr>
        <p:spPr>
          <a:xfrm>
            <a:off x="3485509" y="540188"/>
            <a:ext cx="5220981" cy="407035"/>
          </a:xfrm>
          <a:prstGeom prst="rect">
            <a:avLst/>
          </a:prstGeom>
        </p:spPr>
        <p:txBody>
          <a:bodyPr wrap="none">
            <a:spAutoFit/>
          </a:bodyPr>
          <a:lstStyle/>
          <a:p>
            <a:pPr algn="ctr">
              <a:lnSpc>
                <a:spcPct val="107000"/>
              </a:lnSpc>
              <a:spcBef>
                <a:spcPts val="1200"/>
              </a:spcBef>
              <a:spcAft>
                <a:spcPts val="800"/>
              </a:spcAft>
            </a:pPr>
            <a:r>
              <a:rPr lang="en-AU" sz="2000" b="1" dirty="0">
                <a:latin typeface="Calibri" panose="020F0502020204030204" pitchFamily="34" charset="0"/>
                <a:ea typeface="Calibri" panose="020F0502020204030204" pitchFamily="34" charset="0"/>
                <a:cs typeface="Times New Roman" panose="02020603050405020304" pitchFamily="18" charset="0"/>
              </a:rPr>
              <a:t>Household income, FCN and Water Corporation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B058769-87F3-4D23-93BB-78B0E4205864}"/>
              </a:ext>
            </a:extLst>
          </p:cNvPr>
          <p:cNvSpPr/>
          <p:nvPr/>
        </p:nvSpPr>
        <p:spPr>
          <a:xfrm>
            <a:off x="1447810" y="6164777"/>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760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BE5F27-C281-44C5-9940-15D01377938B}"/>
              </a:ext>
            </a:extLst>
          </p:cNvPr>
          <p:cNvPicPr>
            <a:picLocks noChangeAspect="1"/>
          </p:cNvPicPr>
          <p:nvPr/>
        </p:nvPicPr>
        <p:blipFill>
          <a:blip r:embed="rId2"/>
          <a:stretch>
            <a:fillRect/>
          </a:stretch>
        </p:blipFill>
        <p:spPr>
          <a:xfrm>
            <a:off x="2474912" y="1318412"/>
            <a:ext cx="7053306" cy="4523587"/>
          </a:xfrm>
          <a:prstGeom prst="rect">
            <a:avLst/>
          </a:prstGeom>
        </p:spPr>
      </p:pic>
      <p:sp>
        <p:nvSpPr>
          <p:cNvPr id="3" name="Rectangle 2">
            <a:extLst>
              <a:ext uri="{FF2B5EF4-FFF2-40B4-BE49-F238E27FC236}">
                <a16:creationId xmlns:a16="http://schemas.microsoft.com/office/drawing/2014/main" id="{3B3666D7-1B5B-4600-B0F7-BC1A6862929B}"/>
              </a:ext>
            </a:extLst>
          </p:cNvPr>
          <p:cNvSpPr/>
          <p:nvPr/>
        </p:nvSpPr>
        <p:spPr>
          <a:xfrm>
            <a:off x="4186874" y="718321"/>
            <a:ext cx="3157852" cy="425501"/>
          </a:xfrm>
          <a:prstGeom prst="rect">
            <a:avLst/>
          </a:prstGeom>
        </p:spPr>
        <p:txBody>
          <a:bodyPr wrap="none">
            <a:spAutoFit/>
          </a:bodyPr>
          <a:lstStyle/>
          <a:p>
            <a:pPr algn="ctr">
              <a:lnSpc>
                <a:spcPct val="115000"/>
              </a:lnSpc>
              <a:spcAft>
                <a:spcPts val="800"/>
              </a:spcAft>
            </a:pPr>
            <a:r>
              <a:rPr lang="en-AU" sz="2000" b="1" dirty="0">
                <a:latin typeface="Calibri" panose="020F0502020204030204" pitchFamily="34" charset="0"/>
                <a:ea typeface="Calibri" panose="020F0502020204030204" pitchFamily="34" charset="0"/>
                <a:cs typeface="Times New Roman" panose="02020603050405020304" pitchFamily="18" charset="0"/>
              </a:rPr>
              <a:t>Main source of income, FCN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B058769-87F3-4D23-93BB-78B0E4205864}"/>
              </a:ext>
            </a:extLst>
          </p:cNvPr>
          <p:cNvSpPr/>
          <p:nvPr/>
        </p:nvSpPr>
        <p:spPr>
          <a:xfrm>
            <a:off x="1925807" y="6016589"/>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18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447EC1-6D8D-4500-B5CA-B6E6A35509F8}"/>
              </a:ext>
            </a:extLst>
          </p:cNvPr>
          <p:cNvPicPr>
            <a:picLocks noChangeAspect="1"/>
          </p:cNvPicPr>
          <p:nvPr/>
        </p:nvPicPr>
        <p:blipFill>
          <a:blip r:embed="rId2"/>
          <a:stretch>
            <a:fillRect/>
          </a:stretch>
        </p:blipFill>
        <p:spPr>
          <a:xfrm>
            <a:off x="2873375" y="1313383"/>
            <a:ext cx="6445250" cy="4231233"/>
          </a:xfrm>
          <a:prstGeom prst="rect">
            <a:avLst/>
          </a:prstGeom>
        </p:spPr>
      </p:pic>
      <p:sp>
        <p:nvSpPr>
          <p:cNvPr id="3" name="Rectangle 2">
            <a:extLst>
              <a:ext uri="{FF2B5EF4-FFF2-40B4-BE49-F238E27FC236}">
                <a16:creationId xmlns:a16="http://schemas.microsoft.com/office/drawing/2014/main" id="{038AFA01-FACB-4AF8-9211-5EA45028CDD2}"/>
              </a:ext>
            </a:extLst>
          </p:cNvPr>
          <p:cNvSpPr/>
          <p:nvPr/>
        </p:nvSpPr>
        <p:spPr>
          <a:xfrm>
            <a:off x="4147703" y="692921"/>
            <a:ext cx="3083794" cy="425501"/>
          </a:xfrm>
          <a:prstGeom prst="rect">
            <a:avLst/>
          </a:prstGeom>
        </p:spPr>
        <p:txBody>
          <a:bodyPr wrap="none">
            <a:spAutoFit/>
          </a:bodyPr>
          <a:lstStyle/>
          <a:p>
            <a:pPr algn="ctr">
              <a:lnSpc>
                <a:spcPct val="115000"/>
              </a:lnSpc>
              <a:spcBef>
                <a:spcPts val="1200"/>
              </a:spcBef>
              <a:spcAft>
                <a:spcPts val="800"/>
              </a:spcAft>
            </a:pPr>
            <a:r>
              <a:rPr lang="en-AU" sz="2000" b="1" dirty="0">
                <a:latin typeface="Calibri" panose="020F0502020204030204" pitchFamily="34" charset="0"/>
                <a:ea typeface="Calibri" panose="020F0502020204030204" pitchFamily="34" charset="0"/>
                <a:cs typeface="Times New Roman" panose="02020603050405020304" pitchFamily="18" charset="0"/>
              </a:rPr>
              <a:t>Home ownership type, FCN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B058769-87F3-4D23-93BB-78B0E4205864}"/>
              </a:ext>
            </a:extLst>
          </p:cNvPr>
          <p:cNvSpPr/>
          <p:nvPr/>
        </p:nvSpPr>
        <p:spPr>
          <a:xfrm>
            <a:off x="1447812" y="5937761"/>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35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BA0B0B-8DFC-41EB-A676-8E18A29B7318}"/>
              </a:ext>
            </a:extLst>
          </p:cNvPr>
          <p:cNvPicPr>
            <a:picLocks noChangeAspect="1"/>
          </p:cNvPicPr>
          <p:nvPr/>
        </p:nvPicPr>
        <p:blipFill>
          <a:blip r:embed="rId2"/>
          <a:stretch>
            <a:fillRect/>
          </a:stretch>
        </p:blipFill>
        <p:spPr>
          <a:xfrm>
            <a:off x="1951018" y="1130270"/>
            <a:ext cx="7378700" cy="4876860"/>
          </a:xfrm>
          <a:prstGeom prst="rect">
            <a:avLst/>
          </a:prstGeom>
        </p:spPr>
      </p:pic>
      <p:sp>
        <p:nvSpPr>
          <p:cNvPr id="3" name="Rectangle 2">
            <a:extLst>
              <a:ext uri="{FF2B5EF4-FFF2-40B4-BE49-F238E27FC236}">
                <a16:creationId xmlns:a16="http://schemas.microsoft.com/office/drawing/2014/main" id="{25A8E0F2-4D29-44BA-BB14-15B006868E96}"/>
              </a:ext>
            </a:extLst>
          </p:cNvPr>
          <p:cNvSpPr/>
          <p:nvPr/>
        </p:nvSpPr>
        <p:spPr>
          <a:xfrm>
            <a:off x="3543672" y="590460"/>
            <a:ext cx="4193392"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cs typeface="Times New Roman" panose="02020603050405020304" pitchFamily="18" charset="0"/>
              </a:rPr>
              <a:t>Fortnightly expenditure patterns, FCN</a:t>
            </a:r>
            <a:endParaRPr lang="en-AU" sz="2000" dirty="0"/>
          </a:p>
        </p:txBody>
      </p:sp>
      <p:sp>
        <p:nvSpPr>
          <p:cNvPr id="5" name="Rectangle 4">
            <a:extLst>
              <a:ext uri="{FF2B5EF4-FFF2-40B4-BE49-F238E27FC236}">
                <a16:creationId xmlns:a16="http://schemas.microsoft.com/office/drawing/2014/main" id="{EB058769-87F3-4D23-93BB-78B0E4205864}"/>
              </a:ext>
            </a:extLst>
          </p:cNvPr>
          <p:cNvSpPr/>
          <p:nvPr/>
        </p:nvSpPr>
        <p:spPr>
          <a:xfrm>
            <a:off x="992180" y="6146830"/>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762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6E9593-52F3-491D-BF0A-56284D370C08}"/>
              </a:ext>
            </a:extLst>
          </p:cNvPr>
          <p:cNvPicPr>
            <a:picLocks noChangeAspect="1"/>
          </p:cNvPicPr>
          <p:nvPr/>
        </p:nvPicPr>
        <p:blipFill>
          <a:blip r:embed="rId2"/>
          <a:stretch>
            <a:fillRect/>
          </a:stretch>
        </p:blipFill>
        <p:spPr>
          <a:xfrm>
            <a:off x="2143918" y="1114789"/>
            <a:ext cx="7904163" cy="4704622"/>
          </a:xfrm>
          <a:prstGeom prst="rect">
            <a:avLst/>
          </a:prstGeom>
        </p:spPr>
      </p:pic>
      <p:sp>
        <p:nvSpPr>
          <p:cNvPr id="3" name="Rectangle 2">
            <a:extLst>
              <a:ext uri="{FF2B5EF4-FFF2-40B4-BE49-F238E27FC236}">
                <a16:creationId xmlns:a16="http://schemas.microsoft.com/office/drawing/2014/main" id="{E5F06E83-8B31-4C8E-AF84-8E525AF759B6}"/>
              </a:ext>
            </a:extLst>
          </p:cNvPr>
          <p:cNvSpPr/>
          <p:nvPr/>
        </p:nvSpPr>
        <p:spPr>
          <a:xfrm>
            <a:off x="1746250" y="5633327"/>
            <a:ext cx="9417050" cy="553357"/>
          </a:xfrm>
          <a:prstGeom prst="rect">
            <a:avLst/>
          </a:prstGeom>
        </p:spPr>
        <p:txBody>
          <a:bodyPr wrap="square">
            <a:spAutoFit/>
          </a:bodyPr>
          <a:lstStyle/>
          <a:p>
            <a:pPr marL="270510">
              <a:lnSpc>
                <a:spcPct val="107000"/>
              </a:lnSpc>
              <a:spcAft>
                <a:spcPts val="800"/>
              </a:spcAft>
            </a:pPr>
            <a:r>
              <a:rPr lang="en-AU" sz="1400" dirty="0" smtClean="0"/>
              <a:t>Note: ‘Presenting’ reasons are those that the client presented with or disclosed during the initial intake into the service, while ‘emerging’ reasons are those that emerged during subsequent meetings or assessments by the financial counsellor.</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4DEC8EB-D7D0-4ED5-B089-59BFB10C4E2D}"/>
              </a:ext>
            </a:extLst>
          </p:cNvPr>
          <p:cNvSpPr/>
          <p:nvPr/>
        </p:nvSpPr>
        <p:spPr>
          <a:xfrm>
            <a:off x="4161463" y="330837"/>
            <a:ext cx="3869072" cy="425501"/>
          </a:xfrm>
          <a:prstGeom prst="rect">
            <a:avLst/>
          </a:prstGeom>
        </p:spPr>
        <p:txBody>
          <a:bodyPr wrap="none">
            <a:spAutoFit/>
          </a:bodyPr>
          <a:lstStyle/>
          <a:p>
            <a:pPr algn="ct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Reasons for accessing FCN services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B058769-87F3-4D23-93BB-78B0E4205864}"/>
              </a:ext>
            </a:extLst>
          </p:cNvPr>
          <p:cNvSpPr/>
          <p:nvPr/>
        </p:nvSpPr>
        <p:spPr>
          <a:xfrm>
            <a:off x="2017247" y="6284702"/>
            <a:ext cx="8880738" cy="587853"/>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96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9CC30F-4F80-4A31-B326-2DE848F770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87640" y="940591"/>
            <a:ext cx="7737317" cy="5282439"/>
          </a:xfrm>
          <a:prstGeom prst="rect">
            <a:avLst/>
          </a:prstGeom>
          <a:noFill/>
        </p:spPr>
      </p:pic>
      <p:sp>
        <p:nvSpPr>
          <p:cNvPr id="4" name="Rectangle 3">
            <a:extLst>
              <a:ext uri="{FF2B5EF4-FFF2-40B4-BE49-F238E27FC236}">
                <a16:creationId xmlns:a16="http://schemas.microsoft.com/office/drawing/2014/main" id="{AD0C878B-0B2F-4EAF-B9B4-E6ACEB4B26F7}"/>
              </a:ext>
            </a:extLst>
          </p:cNvPr>
          <p:cNvSpPr/>
          <p:nvPr/>
        </p:nvSpPr>
        <p:spPr>
          <a:xfrm>
            <a:off x="3585939" y="438890"/>
            <a:ext cx="4740721" cy="392159"/>
          </a:xfrm>
          <a:prstGeom prst="rect">
            <a:avLst/>
          </a:prstGeom>
        </p:spPr>
        <p:txBody>
          <a:bodyPr wrap="none">
            <a:spAutoFit/>
          </a:bodyPr>
          <a:lstStyle/>
          <a:p>
            <a:pPr algn="ctr">
              <a:lnSpc>
                <a:spcPct val="115000"/>
              </a:lnSpc>
              <a:spcAft>
                <a:spcPts val="0"/>
              </a:spcAft>
            </a:pPr>
            <a:r>
              <a:rPr lang="en-AU" b="1" dirty="0">
                <a:latin typeface="Calibri" panose="020F0502020204030204" pitchFamily="34" charset="0"/>
                <a:ea typeface="Calibri" panose="020F0502020204030204" pitchFamily="34" charset="0"/>
                <a:cs typeface="Times New Roman" panose="02020603050405020304" pitchFamily="18" charset="0"/>
              </a:rPr>
              <a:t>Co-occurring issues with financial hardship, FCN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B058769-87F3-4D23-93BB-78B0E4205864}"/>
              </a:ext>
            </a:extLst>
          </p:cNvPr>
          <p:cNvSpPr/>
          <p:nvPr/>
        </p:nvSpPr>
        <p:spPr>
          <a:xfrm>
            <a:off x="1308110" y="6145579"/>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44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33FA827-F571-4BC4-BD3E-858386EBAE83}"/>
              </a:ext>
            </a:extLst>
          </p:cNvPr>
          <p:cNvSpPr>
            <a:spLocks noChangeArrowheads="1"/>
          </p:cNvSpPr>
          <p:nvPr/>
        </p:nvSpPr>
        <p:spPr bwMode="auto">
          <a:xfrm>
            <a:off x="1993921" y="853283"/>
            <a:ext cx="851442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Contributors to households’ inability to pay for bills, household characteristics</a:t>
            </a:r>
            <a:endParaRPr kumimoji="0" lang="en-AU"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229">
            <a:extLst>
              <a:ext uri="{FF2B5EF4-FFF2-40B4-BE49-F238E27FC236}">
                <a16:creationId xmlns:a16="http://schemas.microsoft.com/office/drawing/2014/main" id="{B03E932F-D7A7-4988-B7ED-0B7B2B795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48" y="1867731"/>
            <a:ext cx="5841052" cy="3509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53D249C-C458-422A-B3B3-6F2514F9EA0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266" y="1969331"/>
            <a:ext cx="5722447" cy="3408212"/>
          </a:xfrm>
          <a:prstGeom prst="rect">
            <a:avLst/>
          </a:prstGeom>
          <a:noFill/>
        </p:spPr>
      </p:pic>
      <p:sp>
        <p:nvSpPr>
          <p:cNvPr id="10" name="Rectangle 9">
            <a:extLst>
              <a:ext uri="{FF2B5EF4-FFF2-40B4-BE49-F238E27FC236}">
                <a16:creationId xmlns:a16="http://schemas.microsoft.com/office/drawing/2014/main" id="{EB058769-87F3-4D23-93BB-78B0E4205864}"/>
              </a:ext>
            </a:extLst>
          </p:cNvPr>
          <p:cNvSpPr/>
          <p:nvPr/>
        </p:nvSpPr>
        <p:spPr>
          <a:xfrm>
            <a:off x="254948" y="6012575"/>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051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31">
            <a:extLst>
              <a:ext uri="{FF2B5EF4-FFF2-40B4-BE49-F238E27FC236}">
                <a16:creationId xmlns:a16="http://schemas.microsoft.com/office/drawing/2014/main" id="{D18328AE-B517-49EF-8991-03B4D88F2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7" y="1940637"/>
            <a:ext cx="5719002" cy="343392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32">
            <a:extLst>
              <a:ext uri="{FF2B5EF4-FFF2-40B4-BE49-F238E27FC236}">
                <a16:creationId xmlns:a16="http://schemas.microsoft.com/office/drawing/2014/main" id="{B19B735D-5641-4DF9-9347-654FB4AEC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523" y="1940637"/>
            <a:ext cx="5719047" cy="3433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1275C4A-FE28-412B-ACBF-1BAAF8A279FB}"/>
              </a:ext>
            </a:extLst>
          </p:cNvPr>
          <p:cNvSpPr>
            <a:spLocks noChangeArrowheads="1"/>
          </p:cNvSpPr>
          <p:nvPr/>
        </p:nvSpPr>
        <p:spPr bwMode="auto">
          <a:xfrm>
            <a:off x="2938230" y="944828"/>
            <a:ext cx="67965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Contributors to household's inability to pay for bills, life events</a:t>
            </a:r>
            <a:endParaRPr kumimoji="0" lang="en-AU" altLang="en-US" sz="2000" b="0" i="0" u="none"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id="{C933CED4-F1B5-467D-937E-034BA0FD8DC4}"/>
              </a:ext>
            </a:extLst>
          </p:cNvPr>
          <p:cNvSpPr>
            <a:spLocks noChangeArrowheads="1"/>
          </p:cNvSpPr>
          <p:nvPr/>
        </p:nvSpPr>
        <p:spPr bwMode="auto">
          <a:xfrm>
            <a:off x="0" y="320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6">
            <a:extLst>
              <a:ext uri="{FF2B5EF4-FFF2-40B4-BE49-F238E27FC236}">
                <a16:creationId xmlns:a16="http://schemas.microsoft.com/office/drawing/2014/main" id="{EB058769-87F3-4D23-93BB-78B0E4205864}"/>
              </a:ext>
            </a:extLst>
          </p:cNvPr>
          <p:cNvSpPr/>
          <p:nvPr/>
        </p:nvSpPr>
        <p:spPr>
          <a:xfrm>
            <a:off x="254948" y="5970262"/>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02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5F555-7829-4B7E-8566-74995475CE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99443" y="1318434"/>
            <a:ext cx="7993111" cy="4785014"/>
          </a:xfrm>
          <a:prstGeom prst="rect">
            <a:avLst/>
          </a:prstGeom>
          <a:noFill/>
        </p:spPr>
      </p:pic>
      <p:sp>
        <p:nvSpPr>
          <p:cNvPr id="6" name="Rectangle 5">
            <a:extLst>
              <a:ext uri="{FF2B5EF4-FFF2-40B4-BE49-F238E27FC236}">
                <a16:creationId xmlns:a16="http://schemas.microsoft.com/office/drawing/2014/main" id="{94E96037-5B1C-470F-B35D-2E855FD861EC}"/>
              </a:ext>
            </a:extLst>
          </p:cNvPr>
          <p:cNvSpPr/>
          <p:nvPr/>
        </p:nvSpPr>
        <p:spPr>
          <a:xfrm>
            <a:off x="1394345" y="727718"/>
            <a:ext cx="9403308" cy="400110"/>
          </a:xfrm>
          <a:prstGeom prst="rect">
            <a:avLst/>
          </a:prstGeom>
        </p:spPr>
        <p:txBody>
          <a:bodyPr wrap="square">
            <a:spAutoFit/>
          </a:bodyPr>
          <a:lstStyle/>
          <a:p>
            <a:r>
              <a:rPr lang="en-AU" sz="2000" b="1" dirty="0">
                <a:latin typeface="Calibri" panose="020F0502020204030204" pitchFamily="34" charset="0"/>
                <a:ea typeface="Calibri" panose="020F0502020204030204" pitchFamily="34" charset="0"/>
                <a:cs typeface="Times New Roman" panose="02020603050405020304" pitchFamily="18" charset="0"/>
              </a:rPr>
              <a:t>Contributors to household's inability to pay for bills, savings and financial management</a:t>
            </a:r>
            <a:endParaRPr lang="en-AU" sz="2000" b="1" dirty="0"/>
          </a:p>
        </p:txBody>
      </p:sp>
      <p:sp>
        <p:nvSpPr>
          <p:cNvPr id="5" name="Rectangle 4">
            <a:extLst>
              <a:ext uri="{FF2B5EF4-FFF2-40B4-BE49-F238E27FC236}">
                <a16:creationId xmlns:a16="http://schemas.microsoft.com/office/drawing/2014/main" id="{EB058769-87F3-4D23-93BB-78B0E4205864}"/>
              </a:ext>
            </a:extLst>
          </p:cNvPr>
          <p:cNvSpPr/>
          <p:nvPr/>
        </p:nvSpPr>
        <p:spPr>
          <a:xfrm>
            <a:off x="1447810" y="6103448"/>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396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2A1894-08C6-492F-A89E-F37612D735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2620" y="1627352"/>
            <a:ext cx="7806757" cy="4684054"/>
          </a:xfrm>
          <a:prstGeom prst="rect">
            <a:avLst/>
          </a:prstGeom>
          <a:noFill/>
        </p:spPr>
      </p:pic>
      <p:sp>
        <p:nvSpPr>
          <p:cNvPr id="5" name="Rectangle 4">
            <a:extLst>
              <a:ext uri="{FF2B5EF4-FFF2-40B4-BE49-F238E27FC236}">
                <a16:creationId xmlns:a16="http://schemas.microsoft.com/office/drawing/2014/main" id="{2508E569-9893-421A-ACD6-AB8576230821}"/>
              </a:ext>
            </a:extLst>
          </p:cNvPr>
          <p:cNvSpPr/>
          <p:nvPr/>
        </p:nvSpPr>
        <p:spPr>
          <a:xfrm>
            <a:off x="1574040" y="846844"/>
            <a:ext cx="9043918" cy="425501"/>
          </a:xfrm>
          <a:prstGeom prst="rect">
            <a:avLst/>
          </a:prstGeom>
        </p:spPr>
        <p:txBody>
          <a:bodyPr wrap="square">
            <a:spAutoFit/>
          </a:bodyPr>
          <a:lstStyle/>
          <a:p>
            <a:pPr algn="ctr">
              <a:lnSpc>
                <a:spcPct val="115000"/>
              </a:lnSpc>
              <a:spcBef>
                <a:spcPts val="1200"/>
              </a:spcBef>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Contributors to household's inability to pay for bills, co-dependency with other bills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B058769-87F3-4D23-93BB-78B0E4205864}"/>
              </a:ext>
            </a:extLst>
          </p:cNvPr>
          <p:cNvSpPr/>
          <p:nvPr/>
        </p:nvSpPr>
        <p:spPr>
          <a:xfrm>
            <a:off x="1826053" y="5958255"/>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046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ED99FB-CB58-4DF4-8F86-7343BA956B68}"/>
              </a:ext>
            </a:extLst>
          </p:cNvPr>
          <p:cNvSpPr/>
          <p:nvPr/>
        </p:nvSpPr>
        <p:spPr>
          <a:xfrm>
            <a:off x="2862422" y="542446"/>
            <a:ext cx="6467155" cy="407035"/>
          </a:xfrm>
          <a:prstGeom prst="rect">
            <a:avLst/>
          </a:prstGeom>
        </p:spPr>
        <p:txBody>
          <a:bodyPr wrap="none">
            <a:spAutoFit/>
          </a:bodyPr>
          <a:lstStyle/>
          <a:p>
            <a:pPr algn="ctr">
              <a:lnSpc>
                <a:spcPct val="107000"/>
              </a:lnSpc>
              <a:spcBef>
                <a:spcPts val="1200"/>
              </a:spcBef>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Principal component analysis, inability to pay different bills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E3DB2A0-012A-45B1-BC31-D653E26452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54708" y="1073858"/>
            <a:ext cx="7482582" cy="4960469"/>
          </a:xfrm>
          <a:prstGeom prst="rect">
            <a:avLst/>
          </a:prstGeom>
          <a:noFill/>
        </p:spPr>
      </p:pic>
      <p:sp>
        <p:nvSpPr>
          <p:cNvPr id="7" name="Rectangle 6">
            <a:extLst>
              <a:ext uri="{FF2B5EF4-FFF2-40B4-BE49-F238E27FC236}">
                <a16:creationId xmlns:a16="http://schemas.microsoft.com/office/drawing/2014/main" id="{EB058769-87F3-4D23-93BB-78B0E4205864}"/>
              </a:ext>
            </a:extLst>
          </p:cNvPr>
          <p:cNvSpPr/>
          <p:nvPr/>
        </p:nvSpPr>
        <p:spPr>
          <a:xfrm>
            <a:off x="1842679" y="6158704"/>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000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C0028-23DB-441F-88FE-DD56E5E12AB2}"/>
              </a:ext>
            </a:extLst>
          </p:cNvPr>
          <p:cNvPicPr>
            <a:picLocks noChangeAspect="1"/>
          </p:cNvPicPr>
          <p:nvPr/>
        </p:nvPicPr>
        <p:blipFill>
          <a:blip r:embed="rId2"/>
          <a:stretch>
            <a:fillRect/>
          </a:stretch>
        </p:blipFill>
        <p:spPr>
          <a:xfrm>
            <a:off x="1433554" y="1148404"/>
            <a:ext cx="9324892" cy="4986693"/>
          </a:xfrm>
          <a:prstGeom prst="rect">
            <a:avLst/>
          </a:prstGeom>
        </p:spPr>
      </p:pic>
      <p:sp>
        <p:nvSpPr>
          <p:cNvPr id="6" name="Rectangle 5">
            <a:extLst>
              <a:ext uri="{FF2B5EF4-FFF2-40B4-BE49-F238E27FC236}">
                <a16:creationId xmlns:a16="http://schemas.microsoft.com/office/drawing/2014/main" id="{C3E6458F-04BD-420D-8FE0-C9048D20DC12}"/>
              </a:ext>
            </a:extLst>
          </p:cNvPr>
          <p:cNvSpPr/>
          <p:nvPr/>
        </p:nvSpPr>
        <p:spPr>
          <a:xfrm>
            <a:off x="2583734" y="479484"/>
            <a:ext cx="6724277" cy="425501"/>
          </a:xfrm>
          <a:prstGeom prst="rect">
            <a:avLst/>
          </a:prstGeom>
        </p:spPr>
        <p:txBody>
          <a:bodyPr wrap="none">
            <a:spAutoFit/>
          </a:bodyPr>
          <a:lstStyle/>
          <a:p>
            <a:pPr algn="ctr">
              <a:lnSpc>
                <a:spcPct val="115000"/>
              </a:lnSpc>
              <a:spcBef>
                <a:spcPts val="1200"/>
              </a:spcBef>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Coping mechanisms by type of utility bill unable to be paid,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B058769-87F3-4D23-93BB-78B0E4205864}"/>
              </a:ext>
            </a:extLst>
          </p:cNvPr>
          <p:cNvSpPr/>
          <p:nvPr/>
        </p:nvSpPr>
        <p:spPr>
          <a:xfrm>
            <a:off x="1447812" y="6091867"/>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831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2951DA-215C-4AB4-80F5-88410ED15157}"/>
              </a:ext>
            </a:extLst>
          </p:cNvPr>
          <p:cNvPicPr>
            <a:picLocks noChangeAspect="1"/>
          </p:cNvPicPr>
          <p:nvPr/>
        </p:nvPicPr>
        <p:blipFill>
          <a:blip r:embed="rId2"/>
          <a:stretch>
            <a:fillRect/>
          </a:stretch>
        </p:blipFill>
        <p:spPr>
          <a:xfrm>
            <a:off x="1703387" y="927597"/>
            <a:ext cx="9447213" cy="5002806"/>
          </a:xfrm>
          <a:prstGeom prst="rect">
            <a:avLst/>
          </a:prstGeom>
        </p:spPr>
      </p:pic>
      <p:sp>
        <p:nvSpPr>
          <p:cNvPr id="3" name="Rectangle 2">
            <a:extLst>
              <a:ext uri="{FF2B5EF4-FFF2-40B4-BE49-F238E27FC236}">
                <a16:creationId xmlns:a16="http://schemas.microsoft.com/office/drawing/2014/main" id="{60B929EC-4391-41AD-A959-EDEC4C7EA5C4}"/>
              </a:ext>
            </a:extLst>
          </p:cNvPr>
          <p:cNvSpPr/>
          <p:nvPr/>
        </p:nvSpPr>
        <p:spPr>
          <a:xfrm>
            <a:off x="2096293" y="375335"/>
            <a:ext cx="7999413" cy="400110"/>
          </a:xfrm>
          <a:prstGeom prst="rect">
            <a:avLst/>
          </a:prstGeom>
        </p:spPr>
        <p:txBody>
          <a:bodyPr wrap="square">
            <a:spAutoFit/>
          </a:bodyPr>
          <a:lstStyle/>
          <a:p>
            <a:r>
              <a:rPr lang="en-AU" sz="2000" b="1" dirty="0">
                <a:latin typeface="Calibri" panose="020F0502020204030204" pitchFamily="34" charset="0"/>
                <a:ea typeface="Calibri" panose="020F0502020204030204" pitchFamily="34" charset="0"/>
                <a:cs typeface="Times New Roman" panose="02020603050405020304" pitchFamily="18" charset="0"/>
              </a:rPr>
              <a:t>Coping mechanisms by discretionary or essential bill unable to be paid, %</a:t>
            </a:r>
            <a:endParaRPr lang="en-AU" sz="2000" dirty="0"/>
          </a:p>
        </p:txBody>
      </p:sp>
      <p:sp>
        <p:nvSpPr>
          <p:cNvPr id="5" name="Rectangle 4">
            <a:extLst>
              <a:ext uri="{FF2B5EF4-FFF2-40B4-BE49-F238E27FC236}">
                <a16:creationId xmlns:a16="http://schemas.microsoft.com/office/drawing/2014/main" id="{EB058769-87F3-4D23-93BB-78B0E4205864}"/>
              </a:ext>
            </a:extLst>
          </p:cNvPr>
          <p:cNvSpPr/>
          <p:nvPr/>
        </p:nvSpPr>
        <p:spPr>
          <a:xfrm>
            <a:off x="1447811" y="6082555"/>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691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DC246E-4FA9-4515-B442-99123437D4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81346" y="1037675"/>
            <a:ext cx="8556308" cy="5011250"/>
          </a:xfrm>
          <a:prstGeom prst="rect">
            <a:avLst/>
          </a:prstGeom>
          <a:noFill/>
        </p:spPr>
      </p:pic>
      <p:sp>
        <p:nvSpPr>
          <p:cNvPr id="3" name="Rectangle 2">
            <a:extLst>
              <a:ext uri="{FF2B5EF4-FFF2-40B4-BE49-F238E27FC236}">
                <a16:creationId xmlns:a16="http://schemas.microsoft.com/office/drawing/2014/main" id="{6F24E7BA-B09D-4E3A-A6D0-E00A6ABB2487}"/>
              </a:ext>
            </a:extLst>
          </p:cNvPr>
          <p:cNvSpPr/>
          <p:nvPr/>
        </p:nvSpPr>
        <p:spPr>
          <a:xfrm>
            <a:off x="3464850" y="454462"/>
            <a:ext cx="6151299" cy="425501"/>
          </a:xfrm>
          <a:prstGeom prst="rect">
            <a:avLst/>
          </a:prstGeom>
        </p:spPr>
        <p:txBody>
          <a:bodyPr wrap="none">
            <a:spAutoFit/>
          </a:bodyPr>
          <a:lstStyle/>
          <a:p>
            <a:pPr algn="ctr">
              <a:lnSpc>
                <a:spcPct val="115000"/>
              </a:lnSpc>
              <a:spcBef>
                <a:spcPts val="1200"/>
              </a:spcBef>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Principle component analysis, multiple coping strategies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B058769-87F3-4D23-93BB-78B0E4205864}"/>
              </a:ext>
            </a:extLst>
          </p:cNvPr>
          <p:cNvSpPr/>
          <p:nvPr/>
        </p:nvSpPr>
        <p:spPr>
          <a:xfrm>
            <a:off x="1511312" y="6112329"/>
            <a:ext cx="9296376" cy="573298"/>
          </a:xfrm>
          <a:prstGeom prst="rect">
            <a:avLst/>
          </a:prstGeom>
        </p:spPr>
        <p:txBody>
          <a:bodyPr wrap="square">
            <a:spAutoFit/>
          </a:bodyPr>
          <a:lstStyle/>
          <a:p>
            <a:pPr>
              <a:lnSpc>
                <a:spcPct val="115000"/>
              </a:lnSpc>
              <a:spcAft>
                <a:spcPts val="800"/>
              </a:spcAft>
            </a:pPr>
            <a:r>
              <a:rPr lang="en-AU" sz="1400" dirty="0">
                <a:latin typeface="Calibri" panose="020F0502020204030204" pitchFamily="34" charset="0"/>
                <a:ea typeface="Calibri" panose="020F0502020204030204" pitchFamily="34" charset="0"/>
                <a:cs typeface="Calibri" panose="020F0502020204030204" pitchFamily="34" charset="0"/>
              </a:rPr>
              <a:t>Source: </a:t>
            </a:r>
            <a:r>
              <a:rPr lang="en-AU" sz="1400" dirty="0">
                <a:latin typeface="Calibri" panose="020F0502020204030204" pitchFamily="34" charset="0"/>
                <a:cs typeface="Calibri" panose="020F0502020204030204" pitchFamily="34" charset="0"/>
              </a:rPr>
              <a:t>Graham Hansen, Eva Perroni and Dr Silvia Salazar (2022) </a:t>
            </a:r>
            <a:r>
              <a:rPr lang="en-AU" sz="1400" i="1" dirty="0">
                <a:latin typeface="Calibri" panose="020F0502020204030204" pitchFamily="34" charset="0"/>
                <a:cs typeface="Calibri" panose="020F0502020204030204" pitchFamily="34" charset="0"/>
              </a:rPr>
              <a:t>Understanding Utility Hardship</a:t>
            </a:r>
            <a:r>
              <a:rPr lang="en-AU" sz="1400" dirty="0">
                <a:latin typeface="Calibri" panose="020F0502020204030204" pitchFamily="34" charset="0"/>
                <a:cs typeface="Calibri" panose="020F0502020204030204" pitchFamily="34" charset="0"/>
              </a:rPr>
              <a:t>, Western Australian Council of Social Service and Bankwest Curtin Economics Centre</a:t>
            </a:r>
            <a:r>
              <a:rPr lang="en-AU" sz="1400" dirty="0" smtClean="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770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65F1F92071475276E05315230A0A9CBF" version="1.0.0">
  <systemFields>
    <field name="Objective-Id">
      <value order="0">A49673440</value>
    </field>
    <field name="Objective-Title">
      <value order="0">WACOSS Understanding Utility Hardship Report Chartbook</value>
    </field>
    <field name="Objective-Description">
      <value order="0"/>
    </field>
    <field name="Objective-CreationStamp">
      <value order="0">2023-01-09T04:18:22Z</value>
    </field>
    <field name="Objective-IsApproved">
      <value order="0">false</value>
    </field>
    <field name="Objective-IsPublished">
      <value order="0">true</value>
    </field>
    <field name="Objective-DatePublished">
      <value order="0">2023-01-09T04:18:25Z</value>
    </field>
    <field name="Objective-ModificationStamp">
      <value order="0">2023-01-09T04:18:25Z</value>
    </field>
    <field name="Objective-Owner">
      <value order="0">SAVAGE, Brent</value>
    </field>
    <field name="Objective-Path">
      <value order="0">DMIRS Global Folder:02 Corporate File Plan:Energy Policy Group:Energy Policy:Community Relations:Liaison:Energy Policy WA - Western Australian Advocacy for Consumers of Energy (WA ACE) - Grant - WA Consumers of Energy (WCE) - 20 1 5 - WA Council of Social Service (WACOSS)</value>
    </field>
    <field name="Objective-Parent">
      <value order="0">Energy Policy WA - Western Australian Advocacy for Consumers of Energy (WA ACE) - Grant - WA Consumers of Energy (WCE) - 20 1 5 - WA Council of Social Service (WACOSS)</value>
    </field>
    <field name="Objective-State">
      <value order="0">Published</value>
    </field>
    <field name="Objective-VersionId">
      <value order="0">vA53243198</value>
    </field>
    <field name="Objective-Version">
      <value order="0">1.0</value>
    </field>
    <field name="Objective-VersionNumber">
      <value order="0">1</value>
    </field>
    <field name="Objective-VersionComment">
      <value order="0"/>
    </field>
    <field name="Objective-FileNumber">
      <value order="0">2021/00066</value>
    </field>
    <field name="Objective-Classification">
      <value order="0">OFFICIAL</value>
    </field>
    <field name="Objective-Caveats">
      <value order="0"/>
    </field>
  </systemFields>
  <catalogues>
    <catalogue name="Divisional Document Type Catalogue" type="type" ori="id:cA39">
      <field name="Objective-Divisional Document Types">
        <value order="0"/>
      </field>
      <field name="Objective-Author">
        <value order="0"/>
      </field>
      <field name="Objective-Date of Document">
        <value order="0"/>
      </field>
      <field name="Objective-External Reference">
        <value order="0"/>
      </field>
      <field name="Objective-Internal Reference">
        <value order="0"/>
      </field>
      <field name="Objective-Archive Box">
        <value order="0"/>
      </field>
      <field name="Objective-Migrated Id">
        <value order="0"/>
      </field>
      <field name="Objective-Foreign Barcode">
        <value order="0"/>
      </field>
      <field name="Objective-PCI DSS Checked">
        <value order="0"/>
      </field>
      <field name="Objective-End User">
        <value order="0"/>
      </field>
      <field name="Objective-Additional File Numbers">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65F1F92071475276E05315230A0A9CBF"/>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E0D67AF7C5A45A9AFAB2941A45639" ma:contentTypeVersion="14" ma:contentTypeDescription="Create a new document." ma:contentTypeScope="" ma:versionID="bad3114aa2792641e6958a19b0881fbe">
  <xsd:schema xmlns:xsd="http://www.w3.org/2001/XMLSchema" xmlns:xs="http://www.w3.org/2001/XMLSchema" xmlns:p="http://schemas.microsoft.com/office/2006/metadata/properties" xmlns:ns3="3925677b-0ba0-4a4e-a9ee-ad33fe4b9c91" xmlns:ns4="e25e2ea0-c6d3-48b5-9b2f-12321b2fd8b9" targetNamespace="http://schemas.microsoft.com/office/2006/metadata/properties" ma:root="true" ma:fieldsID="11ec2e26f79bd4d05c90dadaf8df9384" ns3:_="" ns4:_="">
    <xsd:import namespace="3925677b-0ba0-4a4e-a9ee-ad33fe4b9c91"/>
    <xsd:import namespace="e25e2ea0-c6d3-48b5-9b2f-12321b2fd8b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5677b-0ba0-4a4e-a9ee-ad33fe4b9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e2ea0-c6d3-48b5-9b2f-12321b2fd8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925677b-0ba0-4a4e-a9ee-ad33fe4b9c91" xsi:nil="true"/>
  </documentManagement>
</p:properties>
</file>

<file path=customXml/itemProps1.xml><?xml version="1.0" encoding="utf-8"?>
<ds:datastoreItem xmlns:ds="http://schemas.openxmlformats.org/officeDocument/2006/customXml" ds:itemID="{8358C897-BBB9-4270-B3C3-6D8DDB5E8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5677b-0ba0-4a4e-a9ee-ad33fe4b9c91"/>
    <ds:schemaRef ds:uri="e25e2ea0-c6d3-48b5-9b2f-12321b2fd8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3A430-B4DB-4373-B9F8-11083D37C82D}">
  <ds:schemaRefs>
    <ds:schemaRef ds:uri="http://schemas.microsoft.com/sharepoint/v3/contenttype/forms"/>
  </ds:schemaRefs>
</ds:datastoreItem>
</file>

<file path=customXml/itemProps3.xml><?xml version="1.0" encoding="utf-8"?>
<ds:datastoreItem xmlns:ds="http://schemas.openxmlformats.org/officeDocument/2006/customXml" ds:itemID="{84DEA46F-7A59-4C2D-8D7F-9F81CA28264E}">
  <ds:schemaRefs>
    <ds:schemaRef ds:uri="http://purl.org/dc/terms/"/>
    <ds:schemaRef ds:uri="e25e2ea0-c6d3-48b5-9b2f-12321b2fd8b9"/>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3925677b-0ba0-4a4e-a9ee-ad33fe4b9c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TotalTime>
  <Words>760</Words>
  <Application>Microsoft Office PowerPoint</Application>
  <PresentationFormat>Widescreen</PresentationFormat>
  <Paragraphs>40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Hansen</dc:creator>
  <cp:lastModifiedBy>SAVAGE, Brent</cp:lastModifiedBy>
  <cp:revision>7</cp:revision>
  <dcterms:created xsi:type="dcterms:W3CDTF">2023-01-09T02:23:32Z</dcterms:created>
  <dcterms:modified xsi:type="dcterms:W3CDTF">2023-01-09T04:17:50Z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0x010100BB3E0D67AF7C5A45A9AFAB2941A45639</vt:lpwstr>
  </property>
  <property fmtid="{D5CDD505-2E9C-101B-9397-08002B2CF9AE}" pid="3" name="Objective-Id">
    <vt:lpwstr>A49673440</vt:lpwstr>
  </property>
  <property fmtid="{D5CDD505-2E9C-101B-9397-08002B2CF9AE}" pid="4" name="Objective-Title">
    <vt:lpwstr>WACOSS Understanding Utility Hardship Report Chartbook</vt:lpwstr>
  </property>
  <property fmtid="{D5CDD505-2E9C-101B-9397-08002B2CF9AE}" pid="5" name="Objective-Description">
    <vt:lpwstr/>
  </property>
  <property fmtid="{D5CDD505-2E9C-101B-9397-08002B2CF9AE}" pid="6" name="Objective-CreationStamp">
    <vt:filetime>2023-01-09T04:18:22Z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2023-01-09T04:18:25Z</vt:filetime>
  </property>
  <property fmtid="{D5CDD505-2E9C-101B-9397-08002B2CF9AE}" pid="10" name="Objective-ModificationStamp">
    <vt:filetime>2023-01-09T04:18:25Z</vt:filetime>
  </property>
  <property fmtid="{D5CDD505-2E9C-101B-9397-08002B2CF9AE}" pid="11" name="Objective-Owner">
    <vt:lpwstr>SAVAGE, Brent</vt:lpwstr>
  </property>
  <property fmtid="{D5CDD505-2E9C-101B-9397-08002B2CF9AE}" pid="12" name="Objective-Path">
    <vt:lpwstr>DMIRS Global Folder:02 Corporate File Plan:Energy Policy Group:Energy Policy:Community Relations:Liaison:Energy Policy WA - Western Australian Advocacy for Consumers of Energy (WA ACE) - Grant - WA Consumers of Energy (WCE) - 20 1 5 - WA Council of Social Service (WACOSS)</vt:lpwstr>
  </property>
  <property fmtid="{D5CDD505-2E9C-101B-9397-08002B2CF9AE}" pid="13" name="Objective-Parent">
    <vt:lpwstr>Energy Policy WA - Western Australian Advocacy for Consumers of Energy (WA ACE) - Grant - WA Consumers of Energy (WCE) - 20 1 5 - WA Council of Social Service (WACOSS)</vt:lpwstr>
  </property>
  <property fmtid="{D5CDD505-2E9C-101B-9397-08002B2CF9AE}" pid="14" name="Objective-State">
    <vt:lpwstr>Published</vt:lpwstr>
  </property>
  <property fmtid="{D5CDD505-2E9C-101B-9397-08002B2CF9AE}" pid="15" name="Objective-VersionId">
    <vt:lpwstr>vA53243198</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2021/00066</vt:lpwstr>
  </property>
  <property fmtid="{D5CDD505-2E9C-101B-9397-08002B2CF9AE}" pid="20" name="Objective-Classification">
    <vt:lpwstr>OFFICIAL</vt:lpwstr>
  </property>
  <property fmtid="{D5CDD505-2E9C-101B-9397-08002B2CF9AE}" pid="21" name="Objective-Caveats">
    <vt:lpwstr/>
  </property>
  <property fmtid="{D5CDD505-2E9C-101B-9397-08002B2CF9AE}" pid="22" name="Objective-Divisional Document Types">
    <vt:lpwstr/>
  </property>
  <property fmtid="{D5CDD505-2E9C-101B-9397-08002B2CF9AE}" pid="23" name="Objective-Author">
    <vt:lpwstr/>
  </property>
  <property fmtid="{D5CDD505-2E9C-101B-9397-08002B2CF9AE}" pid="24" name="Objective-Date of Document">
    <vt:lpwstr/>
  </property>
  <property fmtid="{D5CDD505-2E9C-101B-9397-08002B2CF9AE}" pid="25" name="Objective-External Reference">
    <vt:lpwstr/>
  </property>
  <property fmtid="{D5CDD505-2E9C-101B-9397-08002B2CF9AE}" pid="26" name="Objective-Internal Reference">
    <vt:lpwstr/>
  </property>
  <property fmtid="{D5CDD505-2E9C-101B-9397-08002B2CF9AE}" pid="27" name="Objective-Archive Box">
    <vt:lpwstr/>
  </property>
  <property fmtid="{D5CDD505-2E9C-101B-9397-08002B2CF9AE}" pid="28" name="Objective-Migrated Id">
    <vt:lpwstr/>
  </property>
  <property fmtid="{D5CDD505-2E9C-101B-9397-08002B2CF9AE}" pid="29" name="Objective-Foreign Barcode">
    <vt:lpwstr/>
  </property>
  <property fmtid="{D5CDD505-2E9C-101B-9397-08002B2CF9AE}" pid="30" name="Objective-PCI DSS Checked">
    <vt:lpwstr/>
  </property>
  <property fmtid="{D5CDD505-2E9C-101B-9397-08002B2CF9AE}" pid="31" name="Objective-End User">
    <vt:lpwstr/>
  </property>
  <property fmtid="{D5CDD505-2E9C-101B-9397-08002B2CF9AE}" pid="32" name="Objective-Additional File Numbers">
    <vt:lpwstr/>
  </property>
</Properties>
</file>